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b52e7978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b52e7978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bf4f75ef6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bbf4f75ef6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bf4f75ef6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bf4f75ef6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bbf4f75ef6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bbf4f75ef6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bf4f75ef6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bf4f75ef6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bbf4f75ef6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bbf4f75ef6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bf4f75ef6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bbf4f75ef6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c100d683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c100d683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bf4f75ef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bbf4f75ef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bc100d683b_3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bc100d683b_3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bb52e7978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bb52e7978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bf4f75e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bf4f75e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b52e79789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b52e79789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b52e7978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b52e7978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bf4f75ef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bf4f75ef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bb52e7978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bb52e7978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bf4f75ef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bbf4f75e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bf4f75ef6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bf4f75ef6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55" name="Shape 55"/>
        <p:cNvGrpSpPr/>
        <p:nvPr/>
      </p:nvGrpSpPr>
      <p:grpSpPr>
        <a:xfrm>
          <a:off x="0" y="0"/>
          <a:ext cx="0" cy="0"/>
          <a:chOff x="0" y="0"/>
          <a:chExt cx="0" cy="0"/>
        </a:xfrm>
      </p:grpSpPr>
      <p:sp>
        <p:nvSpPr>
          <p:cNvPr id="56" name="Google Shape;56;p14"/>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rgbClr val="274857"/>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 name="Google Shape;57;p14"/>
          <p:cNvSpPr txBox="1"/>
          <p:nvPr>
            <p:ph idx="10" type="dt"/>
          </p:nvPr>
        </p:nvSpPr>
        <p:spPr>
          <a:xfrm>
            <a:off x="468313" y="4869656"/>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Google Shape;59;p1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0" name="Shape 60"/>
        <p:cNvGrpSpPr/>
        <p:nvPr/>
      </p:nvGrpSpPr>
      <p:grpSpPr>
        <a:xfrm>
          <a:off x="0" y="0"/>
          <a:ext cx="0" cy="0"/>
          <a:chOff x="0" y="0"/>
          <a:chExt cx="0" cy="0"/>
        </a:xfrm>
      </p:grpSpPr>
      <p:sp>
        <p:nvSpPr>
          <p:cNvPr id="61" name="Google Shape;61;p15"/>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 name="Google Shape;62;p15"/>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63" name="Google Shape;63;p15"/>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64" name="Google Shape;64;p15"/>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5" name="Google Shape;65;p15"/>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7" name="Shape 67"/>
        <p:cNvGrpSpPr/>
        <p:nvPr/>
      </p:nvGrpSpPr>
      <p:grpSpPr>
        <a:xfrm>
          <a:off x="0" y="0"/>
          <a:ext cx="0" cy="0"/>
          <a:chOff x="0" y="0"/>
          <a:chExt cx="0" cy="0"/>
        </a:xfrm>
      </p:grpSpPr>
      <p:sp>
        <p:nvSpPr>
          <p:cNvPr id="68" name="Google Shape;68;p16"/>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 name="Google Shape;69;p16"/>
          <p:cNvSpPr txBox="1"/>
          <p:nvPr>
            <p:ph idx="1" type="body"/>
          </p:nvPr>
        </p:nvSpPr>
        <p:spPr>
          <a:xfrm>
            <a:off x="330200" y="781050"/>
            <a:ext cx="8483700" cy="39813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0" name="Google Shape;70;p16"/>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1" name="Shape 71"/>
        <p:cNvGrpSpPr/>
        <p:nvPr/>
      </p:nvGrpSpPr>
      <p:grpSpPr>
        <a:xfrm>
          <a:off x="0" y="0"/>
          <a:ext cx="0" cy="0"/>
          <a:chOff x="0" y="0"/>
          <a:chExt cx="0" cy="0"/>
        </a:xfrm>
      </p:grpSpPr>
      <p:sp>
        <p:nvSpPr>
          <p:cNvPr id="72" name="Google Shape;72;p17"/>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3" name="Google Shape;73;p17"/>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440"/>
              </a:spcBef>
              <a:spcAft>
                <a:spcPts val="0"/>
              </a:spcAft>
              <a:buClr>
                <a:srgbClr val="888888"/>
              </a:buClr>
              <a:buSzPts val="2200"/>
              <a:buNone/>
              <a:defRPr>
                <a:solidFill>
                  <a:srgbClr val="888888"/>
                </a:solidFill>
              </a:defRPr>
            </a:lvl1pPr>
            <a:lvl2pPr lvl="1" rtl="0" algn="ctr">
              <a:spcBef>
                <a:spcPts val="400"/>
              </a:spcBef>
              <a:spcAft>
                <a:spcPts val="0"/>
              </a:spcAft>
              <a:buClr>
                <a:srgbClr val="888888"/>
              </a:buClr>
              <a:buSzPts val="2000"/>
              <a:buNone/>
              <a:defRPr>
                <a:solidFill>
                  <a:srgbClr val="888888"/>
                </a:solidFill>
              </a:defRPr>
            </a:lvl2pPr>
            <a:lvl3pPr lvl="2" rtl="0" algn="ctr">
              <a:spcBef>
                <a:spcPts val="400"/>
              </a:spcBef>
              <a:spcAft>
                <a:spcPts val="0"/>
              </a:spcAft>
              <a:buClr>
                <a:srgbClr val="888888"/>
              </a:buClr>
              <a:buSzPts val="2000"/>
              <a:buNone/>
              <a:defRPr>
                <a:solidFill>
                  <a:srgbClr val="888888"/>
                </a:solidFill>
              </a:defRPr>
            </a:lvl3pPr>
            <a:lvl4pPr lvl="3" rtl="0" algn="ctr">
              <a:spcBef>
                <a:spcPts val="360"/>
              </a:spcBef>
              <a:spcAft>
                <a:spcPts val="0"/>
              </a:spcAft>
              <a:buClr>
                <a:srgbClr val="888888"/>
              </a:buClr>
              <a:buSzPts val="1800"/>
              <a:buNone/>
              <a:defRPr>
                <a:solidFill>
                  <a:srgbClr val="888888"/>
                </a:solidFill>
              </a:defRPr>
            </a:lvl4pPr>
            <a:lvl5pPr lvl="4" rtl="0" algn="ctr">
              <a:spcBef>
                <a:spcPts val="360"/>
              </a:spcBef>
              <a:spcAft>
                <a:spcPts val="0"/>
              </a:spcAft>
              <a:buClr>
                <a:srgbClr val="888888"/>
              </a:buClr>
              <a:buSzPts val="18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74" name="Google Shape;74;p17"/>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7"/>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7"/>
          <p:cNvSpPr txBox="1"/>
          <p:nvPr>
            <p:ph idx="12" type="sldNum"/>
          </p:nvPr>
        </p:nvSpPr>
        <p:spPr>
          <a:xfrm>
            <a:off x="8305800" y="4786313"/>
            <a:ext cx="7365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77" name="Shape 77"/>
        <p:cNvGrpSpPr/>
        <p:nvPr/>
      </p:nvGrpSpPr>
      <p:grpSpPr>
        <a:xfrm>
          <a:off x="0" y="0"/>
          <a:ext cx="0" cy="0"/>
          <a:chOff x="0" y="0"/>
          <a:chExt cx="0" cy="0"/>
        </a:xfrm>
      </p:grpSpPr>
      <p:sp>
        <p:nvSpPr>
          <p:cNvPr id="78" name="Google Shape;78;p1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80" name="Google Shape;80;p18"/>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3" name="Shape 83"/>
        <p:cNvGrpSpPr/>
        <p:nvPr/>
      </p:nvGrpSpPr>
      <p:grpSpPr>
        <a:xfrm>
          <a:off x="0" y="0"/>
          <a:ext cx="0" cy="0"/>
          <a:chOff x="0" y="0"/>
          <a:chExt cx="0" cy="0"/>
        </a:xfrm>
      </p:grpSpPr>
      <p:sp>
        <p:nvSpPr>
          <p:cNvPr id="84" name="Google Shape;84;p19"/>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5" name="Google Shape;85;p1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6" name="Google Shape;86;p1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7" name="Google Shape;87;p1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8" name="Google Shape;88;p1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9" name="Google Shape;89;p19"/>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Google Shape;90;p1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1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92" name="Shape 92"/>
        <p:cNvGrpSpPr/>
        <p:nvPr/>
      </p:nvGrpSpPr>
      <p:grpSpPr>
        <a:xfrm>
          <a:off x="0" y="0"/>
          <a:ext cx="0" cy="0"/>
          <a:chOff x="0" y="0"/>
          <a:chExt cx="0" cy="0"/>
        </a:xfrm>
      </p:grpSpPr>
      <p:sp>
        <p:nvSpPr>
          <p:cNvPr id="93" name="Google Shape;93;p20"/>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 name="Google Shape;94;p20"/>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2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2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97" name="Shape 97"/>
        <p:cNvGrpSpPr/>
        <p:nvPr/>
      </p:nvGrpSpPr>
      <p:grpSpPr>
        <a:xfrm>
          <a:off x="0" y="0"/>
          <a:ext cx="0" cy="0"/>
          <a:chOff x="0" y="0"/>
          <a:chExt cx="0" cy="0"/>
        </a:xfrm>
      </p:grpSpPr>
      <p:sp>
        <p:nvSpPr>
          <p:cNvPr id="98" name="Google Shape;98;p2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 name="Google Shape;99;p2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00" name="Google Shape;100;p2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1" name="Google Shape;101;p21"/>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2" name="Google Shape;102;p2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 name="Google Shape;103;p2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4" name="Shape 104"/>
        <p:cNvGrpSpPr/>
        <p:nvPr/>
      </p:nvGrpSpPr>
      <p:grpSpPr>
        <a:xfrm>
          <a:off x="0" y="0"/>
          <a:ext cx="0" cy="0"/>
          <a:chOff x="0" y="0"/>
          <a:chExt cx="0" cy="0"/>
        </a:xfrm>
      </p:grpSpPr>
      <p:sp>
        <p:nvSpPr>
          <p:cNvPr id="105" name="Google Shape;105;p2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 name="Google Shape;106;p2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7" name="Google Shape;107;p2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8" name="Google Shape;108;p2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2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Google Shape;110;p2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1" name="Shape 111"/>
        <p:cNvGrpSpPr/>
        <p:nvPr/>
      </p:nvGrpSpPr>
      <p:grpSpPr>
        <a:xfrm>
          <a:off x="0" y="0"/>
          <a:ext cx="0" cy="0"/>
          <a:chOff x="0" y="0"/>
          <a:chExt cx="0" cy="0"/>
        </a:xfrm>
      </p:grpSpPr>
      <p:sp>
        <p:nvSpPr>
          <p:cNvPr id="112" name="Google Shape;112;p23"/>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3" name="Google Shape;113;p23"/>
          <p:cNvSpPr txBox="1"/>
          <p:nvPr>
            <p:ph idx="1" type="body"/>
          </p:nvPr>
        </p:nvSpPr>
        <p:spPr>
          <a:xfrm rot="5400000">
            <a:off x="2647900" y="-1536750"/>
            <a:ext cx="3848100" cy="84837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4" name="Google Shape;114;p23"/>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5" name="Google Shape;115;p23"/>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6" name="Google Shape;116;p2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7" name="Shape 117"/>
        <p:cNvGrpSpPr/>
        <p:nvPr/>
      </p:nvGrpSpPr>
      <p:grpSpPr>
        <a:xfrm>
          <a:off x="0" y="0"/>
          <a:ext cx="0" cy="0"/>
          <a:chOff x="0" y="0"/>
          <a:chExt cx="0" cy="0"/>
        </a:xfrm>
      </p:grpSpPr>
      <p:sp>
        <p:nvSpPr>
          <p:cNvPr id="118" name="Google Shape;118;p24"/>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 name="Google Shape;119;p24"/>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0" name="Google Shape;120;p24"/>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Google Shape;121;p2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2" name="Google Shape;122;p2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600">
                <a:solidFill>
                  <a:schemeClr val="dk1"/>
                </a:solidFill>
                <a:latin typeface="Arial"/>
                <a:ea typeface="Arial"/>
                <a:cs typeface="Arial"/>
                <a:sym typeface="Arial"/>
              </a:defRPr>
            </a:lvl1pPr>
            <a:lvl2pPr indent="0" lvl="1" marL="0" marR="0" rtl="0" algn="r">
              <a:spcBef>
                <a:spcPts val="0"/>
              </a:spcBef>
              <a:spcAft>
                <a:spcPts val="0"/>
              </a:spcAft>
              <a:buNone/>
              <a:defRPr sz="1600">
                <a:solidFill>
                  <a:schemeClr val="dk1"/>
                </a:solidFill>
                <a:latin typeface="Arial"/>
                <a:ea typeface="Arial"/>
                <a:cs typeface="Arial"/>
                <a:sym typeface="Arial"/>
              </a:defRPr>
            </a:lvl2pPr>
            <a:lvl3pPr indent="0" lvl="2" marL="0" marR="0" rtl="0" algn="r">
              <a:spcBef>
                <a:spcPts val="0"/>
              </a:spcBef>
              <a:spcAft>
                <a:spcPts val="0"/>
              </a:spcAft>
              <a:buNone/>
              <a:defRPr sz="1600">
                <a:solidFill>
                  <a:schemeClr val="dk1"/>
                </a:solidFill>
                <a:latin typeface="Arial"/>
                <a:ea typeface="Arial"/>
                <a:cs typeface="Arial"/>
                <a:sym typeface="Arial"/>
              </a:defRPr>
            </a:lvl3pPr>
            <a:lvl4pPr indent="0" lvl="3" marL="0" marR="0" rtl="0" algn="r">
              <a:spcBef>
                <a:spcPts val="0"/>
              </a:spcBef>
              <a:spcAft>
                <a:spcPts val="0"/>
              </a:spcAft>
              <a:buNone/>
              <a:defRPr sz="1600">
                <a:solidFill>
                  <a:schemeClr val="dk1"/>
                </a:solidFill>
                <a:latin typeface="Arial"/>
                <a:ea typeface="Arial"/>
                <a:cs typeface="Arial"/>
                <a:sym typeface="Arial"/>
              </a:defRPr>
            </a:lvl4pPr>
            <a:lvl5pPr indent="0" lvl="4" marL="0" marR="0" rtl="0" algn="r">
              <a:spcBef>
                <a:spcPts val="0"/>
              </a:spcBef>
              <a:spcAft>
                <a:spcPts val="0"/>
              </a:spcAft>
              <a:buNone/>
              <a:defRPr sz="1600">
                <a:solidFill>
                  <a:schemeClr val="dk1"/>
                </a:solidFill>
                <a:latin typeface="Arial"/>
                <a:ea typeface="Arial"/>
                <a:cs typeface="Arial"/>
                <a:sym typeface="Arial"/>
              </a:defRPr>
            </a:lvl5pPr>
            <a:lvl6pPr indent="0" lvl="5" marL="0" marR="0" rtl="0" algn="r">
              <a:spcBef>
                <a:spcPts val="0"/>
              </a:spcBef>
              <a:spcAft>
                <a:spcPts val="0"/>
              </a:spcAft>
              <a:buNone/>
              <a:defRPr sz="1600">
                <a:solidFill>
                  <a:schemeClr val="dk1"/>
                </a:solidFill>
                <a:latin typeface="Arial"/>
                <a:ea typeface="Arial"/>
                <a:cs typeface="Arial"/>
                <a:sym typeface="Arial"/>
              </a:defRPr>
            </a:lvl6pPr>
            <a:lvl7pPr indent="0" lvl="6" marL="0" marR="0" rtl="0" algn="r">
              <a:spcBef>
                <a:spcPts val="0"/>
              </a:spcBef>
              <a:spcAft>
                <a:spcPts val="0"/>
              </a:spcAft>
              <a:buNone/>
              <a:defRPr sz="1600">
                <a:solidFill>
                  <a:schemeClr val="dk1"/>
                </a:solidFill>
                <a:latin typeface="Arial"/>
                <a:ea typeface="Arial"/>
                <a:cs typeface="Arial"/>
                <a:sym typeface="Arial"/>
              </a:defRPr>
            </a:lvl7pPr>
            <a:lvl8pPr indent="0" lvl="7" marL="0" marR="0" rtl="0" algn="r">
              <a:spcBef>
                <a:spcPts val="0"/>
              </a:spcBef>
              <a:spcAft>
                <a:spcPts val="0"/>
              </a:spcAft>
              <a:buNone/>
              <a:defRPr sz="1600">
                <a:solidFill>
                  <a:schemeClr val="dk1"/>
                </a:solidFill>
                <a:latin typeface="Arial"/>
                <a:ea typeface="Arial"/>
                <a:cs typeface="Arial"/>
                <a:sym typeface="Arial"/>
              </a:defRPr>
            </a:lvl8pPr>
            <a:lvl9pPr indent="0" lvl="8" marL="0" marR="0" rtl="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800" u="none" cap="none" strike="noStrike">
                <a:solidFill>
                  <a:srgbClr val="287D7D"/>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9pPr>
          </a:lstStyle>
          <a:p/>
        </p:txBody>
      </p:sp>
      <p:sp>
        <p:nvSpPr>
          <p:cNvPr id="52" name="Google Shape;52;p13"/>
          <p:cNvSpPr txBox="1"/>
          <p:nvPr>
            <p:ph idx="1" type="body"/>
          </p:nvPr>
        </p:nvSpPr>
        <p:spPr>
          <a:xfrm>
            <a:off x="330200" y="781050"/>
            <a:ext cx="8483700" cy="38481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Slide_footnote.png" id="53" name="Google Shape;53;p13"/>
          <p:cNvPicPr preferRelativeResize="0"/>
          <p:nvPr/>
        </p:nvPicPr>
        <p:blipFill rotWithShape="1">
          <a:blip r:embed="rId1">
            <a:alphaModFix/>
          </a:blip>
          <a:srcRect b="0" l="0" r="0" t="0"/>
          <a:stretch/>
        </p:blipFill>
        <p:spPr>
          <a:xfrm>
            <a:off x="0" y="4873228"/>
            <a:ext cx="5374481" cy="270272"/>
          </a:xfrm>
          <a:prstGeom prst="rect">
            <a:avLst/>
          </a:prstGeom>
          <a:noFill/>
          <a:ln>
            <a:noFill/>
          </a:ln>
        </p:spPr>
      </p:pic>
      <p:sp>
        <p:nvSpPr>
          <p:cNvPr id="54" name="Google Shape;54;p13"/>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u"/>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9.png"/><Relationship Id="rId5" Type="http://schemas.openxmlformats.org/officeDocument/2006/relationships/image" Target="../media/image28.png"/><Relationship Id="rId6"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21.jpg"/><Relationship Id="rId5"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8.png"/><Relationship Id="rId7"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22.jpg"/><Relationship Id="rId5" Type="http://schemas.openxmlformats.org/officeDocument/2006/relationships/image" Target="../media/image5.png"/><Relationship Id="rId6" Type="http://schemas.openxmlformats.org/officeDocument/2006/relationships/image" Target="../media/image1.jpg"/><Relationship Id="rId7"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ctrTitle"/>
          </p:nvPr>
        </p:nvSpPr>
        <p:spPr>
          <a:xfrm>
            <a:off x="685800" y="1597819"/>
            <a:ext cx="7772400" cy="110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u"/>
              <a:t>Image Classification</a:t>
            </a:r>
            <a:endParaRPr/>
          </a:p>
        </p:txBody>
      </p:sp>
      <p:sp>
        <p:nvSpPr>
          <p:cNvPr id="128" name="Google Shape;128;p25"/>
          <p:cNvSpPr txBox="1"/>
          <p:nvPr>
            <p:ph idx="1" type="subTitle"/>
          </p:nvPr>
        </p:nvSpPr>
        <p:spPr>
          <a:xfrm>
            <a:off x="1371600" y="2417100"/>
            <a:ext cx="6400800" cy="15978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b="1" lang="eu">
                <a:solidFill>
                  <a:schemeClr val="accent1"/>
                </a:solidFill>
              </a:rPr>
              <a:t>Module: </a:t>
            </a:r>
            <a:r>
              <a:rPr lang="eu">
                <a:solidFill>
                  <a:schemeClr val="accent1"/>
                </a:solidFill>
              </a:rPr>
              <a:t>C5</a:t>
            </a:r>
            <a:endParaRPr>
              <a:solidFill>
                <a:schemeClr val="accent1"/>
              </a:solidFill>
            </a:endParaRPr>
          </a:p>
          <a:p>
            <a:pPr indent="0" lvl="0" marL="0" rtl="0" algn="l">
              <a:spcBef>
                <a:spcPts val="440"/>
              </a:spcBef>
              <a:spcAft>
                <a:spcPts val="0"/>
              </a:spcAft>
              <a:buNone/>
            </a:pPr>
            <a:r>
              <a:rPr b="1" lang="eu">
                <a:solidFill>
                  <a:schemeClr val="accent1"/>
                </a:solidFill>
              </a:rPr>
              <a:t>Group:</a:t>
            </a:r>
            <a:r>
              <a:rPr lang="eu">
                <a:solidFill>
                  <a:schemeClr val="accent1"/>
                </a:solidFill>
              </a:rPr>
              <a:t> 7</a:t>
            </a:r>
            <a:endParaRPr>
              <a:solidFill>
                <a:schemeClr val="accent1"/>
              </a:solidFill>
            </a:endParaRPr>
          </a:p>
          <a:p>
            <a:pPr indent="0" lvl="0" marL="0" rtl="0" algn="l">
              <a:spcBef>
                <a:spcPts val="440"/>
              </a:spcBef>
              <a:spcAft>
                <a:spcPts val="0"/>
              </a:spcAft>
              <a:buNone/>
            </a:pPr>
            <a:r>
              <a:rPr b="1" lang="eu">
                <a:solidFill>
                  <a:schemeClr val="accent1"/>
                </a:solidFill>
              </a:rPr>
              <a:t>Students: </a:t>
            </a:r>
            <a:r>
              <a:rPr lang="eu">
                <a:solidFill>
                  <a:schemeClr val="accent1"/>
                </a:solidFill>
              </a:rPr>
              <a:t>Cristian Gutiérrez</a:t>
            </a:r>
            <a:endParaRPr>
              <a:solidFill>
                <a:schemeClr val="accent1"/>
              </a:solidFill>
            </a:endParaRPr>
          </a:p>
          <a:p>
            <a:pPr indent="0" lvl="0" marL="0" rtl="0" algn="l">
              <a:spcBef>
                <a:spcPts val="440"/>
              </a:spcBef>
              <a:spcAft>
                <a:spcPts val="0"/>
              </a:spcAft>
              <a:buNone/>
            </a:pPr>
            <a:r>
              <a:rPr lang="eu">
                <a:solidFill>
                  <a:schemeClr val="accent1"/>
                </a:solidFill>
              </a:rPr>
              <a:t>			Iñaki Lacunza</a:t>
            </a:r>
            <a:endParaRPr>
              <a:solidFill>
                <a:schemeClr val="accent1"/>
              </a:solidFill>
            </a:endParaRPr>
          </a:p>
          <a:p>
            <a:pPr indent="0" lvl="0" marL="0" rtl="0" algn="l">
              <a:spcBef>
                <a:spcPts val="440"/>
              </a:spcBef>
              <a:spcAft>
                <a:spcPts val="0"/>
              </a:spcAft>
              <a:buNone/>
            </a:pPr>
            <a:r>
              <a:rPr lang="eu">
                <a:solidFill>
                  <a:schemeClr val="accent1"/>
                </a:solidFill>
              </a:rPr>
              <a:t>			Marco Cordón</a:t>
            </a:r>
            <a:endParaRPr>
              <a:solidFill>
                <a:schemeClr val="accent1"/>
              </a:solidFill>
            </a:endParaRPr>
          </a:p>
          <a:p>
            <a:pPr indent="0" lvl="0" marL="0" rtl="0" algn="l">
              <a:spcBef>
                <a:spcPts val="440"/>
              </a:spcBef>
              <a:spcAft>
                <a:spcPts val="0"/>
              </a:spcAft>
              <a:buNone/>
            </a:pPr>
            <a:r>
              <a:rPr lang="eu">
                <a:solidFill>
                  <a:schemeClr val="accent1"/>
                </a:solidFill>
              </a:rPr>
              <a:t>			Merlès Subirà</a:t>
            </a:r>
            <a:endParaRPr>
              <a:solidFill>
                <a:schemeClr val="accent1"/>
              </a:solidFill>
            </a:endParaRPr>
          </a:p>
        </p:txBody>
      </p:sp>
      <p:pic>
        <p:nvPicPr>
          <p:cNvPr descr="D:\MARIA\DOCENCIA\_MASTER\MASTER (2013-2014)\WEB MASTER\TEMPLATE PPT\Basic logo.png" id="129" name="Google Shape;129;p25"/>
          <p:cNvPicPr preferRelativeResize="0"/>
          <p:nvPr/>
        </p:nvPicPr>
        <p:blipFill rotWithShape="1">
          <a:blip r:embed="rId3">
            <a:alphaModFix/>
          </a:blip>
          <a:srcRect b="12602" l="3353" r="0" t="0"/>
          <a:stretch/>
        </p:blipFill>
        <p:spPr>
          <a:xfrm>
            <a:off x="2060675" y="0"/>
            <a:ext cx="4965239" cy="1597825"/>
          </a:xfrm>
          <a:prstGeom prst="rect">
            <a:avLst/>
          </a:prstGeom>
          <a:noFill/>
          <a:ln>
            <a:noFill/>
          </a:ln>
        </p:spPr>
      </p:pic>
      <p:sp>
        <p:nvSpPr>
          <p:cNvPr id="130" name="Google Shape;130;p25"/>
          <p:cNvSpPr txBox="1"/>
          <p:nvPr>
            <p:ph idx="12" type="sldNum"/>
          </p:nvPr>
        </p:nvSpPr>
        <p:spPr>
          <a:xfrm>
            <a:off x="8305800" y="4786313"/>
            <a:ext cx="736500" cy="273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u"/>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PyTorch Lightning: Pros vs Cons</a:t>
            </a:r>
            <a:endParaRPr/>
          </a:p>
        </p:txBody>
      </p:sp>
      <p:sp>
        <p:nvSpPr>
          <p:cNvPr id="265" name="Google Shape;265;p34"/>
          <p:cNvSpPr txBox="1"/>
          <p:nvPr>
            <p:ph idx="1" type="body"/>
          </p:nvPr>
        </p:nvSpPr>
        <p:spPr>
          <a:xfrm>
            <a:off x="330200" y="781050"/>
            <a:ext cx="3823500" cy="3981300"/>
          </a:xfrm>
          <a:prstGeom prst="rect">
            <a:avLst/>
          </a:prstGeom>
        </p:spPr>
        <p:txBody>
          <a:bodyPr anchorCtr="0" anchor="t" bIns="45700" lIns="91425" spcFirstLastPara="1" rIns="91425" wrap="square" tIns="45700">
            <a:noAutofit/>
          </a:bodyPr>
          <a:lstStyle/>
          <a:p>
            <a:pPr indent="0" lvl="0" marL="457200" rtl="0" algn="l">
              <a:spcBef>
                <a:spcPts val="360"/>
              </a:spcBef>
              <a:spcAft>
                <a:spcPts val="0"/>
              </a:spcAft>
              <a:buNone/>
            </a:pPr>
            <a:r>
              <a:rPr b="1" lang="eu" u="sng">
                <a:solidFill>
                  <a:srgbClr val="6AA84F"/>
                </a:solidFill>
              </a:rPr>
              <a:t>Pros:</a:t>
            </a:r>
            <a:endParaRPr b="1" u="sng">
              <a:solidFill>
                <a:srgbClr val="6AA84F"/>
              </a:solidFill>
            </a:endParaRPr>
          </a:p>
          <a:p>
            <a:pPr indent="0" lvl="0" marL="457200" rtl="0" algn="l">
              <a:spcBef>
                <a:spcPts val="360"/>
              </a:spcBef>
              <a:spcAft>
                <a:spcPts val="0"/>
              </a:spcAft>
              <a:buNone/>
            </a:pPr>
            <a:r>
              <a:t/>
            </a:r>
            <a:endParaRPr b="1" u="sng">
              <a:solidFill>
                <a:srgbClr val="6AA84F"/>
              </a:solidFill>
            </a:endParaRPr>
          </a:p>
          <a:p>
            <a:pPr indent="-323850" lvl="0" marL="457200" rtl="0" algn="l">
              <a:spcBef>
                <a:spcPts val="360"/>
              </a:spcBef>
              <a:spcAft>
                <a:spcPts val="0"/>
              </a:spcAft>
              <a:buSzPts val="1500"/>
              <a:buChar char="•"/>
            </a:pPr>
            <a:r>
              <a:rPr lang="eu" sz="1500"/>
              <a:t>Reduces the repetitive tasks, </a:t>
            </a:r>
            <a:r>
              <a:rPr lang="eu" sz="1500"/>
              <a:t>simplifying</a:t>
            </a:r>
            <a:r>
              <a:rPr lang="eu" sz="1500"/>
              <a:t> the code.</a:t>
            </a:r>
            <a:endParaRPr sz="1500"/>
          </a:p>
          <a:p>
            <a:pPr indent="0" lvl="0" marL="0" rtl="0" algn="l">
              <a:spcBef>
                <a:spcPts val="360"/>
              </a:spcBef>
              <a:spcAft>
                <a:spcPts val="0"/>
              </a:spcAft>
              <a:buNone/>
            </a:pPr>
            <a:r>
              <a:t/>
            </a:r>
            <a:endParaRPr sz="1500"/>
          </a:p>
          <a:p>
            <a:pPr indent="-323850" lvl="0" marL="457200" rtl="0" algn="l">
              <a:spcBef>
                <a:spcPts val="360"/>
              </a:spcBef>
              <a:spcAft>
                <a:spcPts val="0"/>
              </a:spcAft>
              <a:buSzPts val="1500"/>
              <a:buChar char="•"/>
            </a:pPr>
            <a:r>
              <a:rPr lang="eu" sz="1500"/>
              <a:t>Easy scaling on different hardwares and also easy to reproduce.</a:t>
            </a:r>
            <a:endParaRPr sz="1500"/>
          </a:p>
          <a:p>
            <a:pPr indent="0" lvl="0" marL="457200" rtl="0" algn="l">
              <a:spcBef>
                <a:spcPts val="360"/>
              </a:spcBef>
              <a:spcAft>
                <a:spcPts val="0"/>
              </a:spcAft>
              <a:buNone/>
            </a:pPr>
            <a:r>
              <a:t/>
            </a:r>
            <a:endParaRPr sz="1500"/>
          </a:p>
          <a:p>
            <a:pPr indent="-323850" lvl="0" marL="457200" rtl="0" algn="l">
              <a:spcBef>
                <a:spcPts val="360"/>
              </a:spcBef>
              <a:spcAft>
                <a:spcPts val="0"/>
              </a:spcAft>
              <a:buSzPts val="1500"/>
              <a:buChar char="•"/>
            </a:pPr>
            <a:r>
              <a:rPr lang="eu" sz="1500"/>
              <a:t>Can help to optimize our code to reduce the computational cost.</a:t>
            </a:r>
            <a:endParaRPr sz="1500"/>
          </a:p>
          <a:p>
            <a:pPr indent="0" lvl="0" marL="457200" rtl="0" algn="l">
              <a:spcBef>
                <a:spcPts val="360"/>
              </a:spcBef>
              <a:spcAft>
                <a:spcPts val="0"/>
              </a:spcAft>
              <a:buNone/>
            </a:pPr>
            <a:r>
              <a:t/>
            </a:r>
            <a:endParaRPr sz="1800"/>
          </a:p>
        </p:txBody>
      </p:sp>
      <p:sp>
        <p:nvSpPr>
          <p:cNvPr id="266" name="Google Shape;266;p34"/>
          <p:cNvSpPr txBox="1"/>
          <p:nvPr>
            <p:ph idx="1" type="body"/>
          </p:nvPr>
        </p:nvSpPr>
        <p:spPr>
          <a:xfrm>
            <a:off x="4423500" y="781050"/>
            <a:ext cx="3823500" cy="3981300"/>
          </a:xfrm>
          <a:prstGeom prst="rect">
            <a:avLst/>
          </a:prstGeom>
        </p:spPr>
        <p:txBody>
          <a:bodyPr anchorCtr="0" anchor="t" bIns="45700" lIns="91425" spcFirstLastPara="1" rIns="91425" wrap="square" tIns="45700">
            <a:noAutofit/>
          </a:bodyPr>
          <a:lstStyle/>
          <a:p>
            <a:pPr indent="0" lvl="0" marL="457200" rtl="0" algn="l">
              <a:spcBef>
                <a:spcPts val="360"/>
              </a:spcBef>
              <a:spcAft>
                <a:spcPts val="0"/>
              </a:spcAft>
              <a:buNone/>
            </a:pPr>
            <a:r>
              <a:rPr b="1" lang="eu" u="sng">
                <a:solidFill>
                  <a:srgbClr val="FF0000"/>
                </a:solidFill>
              </a:rPr>
              <a:t>Cons</a:t>
            </a:r>
            <a:r>
              <a:rPr b="1" lang="eu" u="sng">
                <a:solidFill>
                  <a:srgbClr val="FF0000"/>
                </a:solidFill>
              </a:rPr>
              <a:t>:</a:t>
            </a:r>
            <a:endParaRPr b="1" u="sng">
              <a:solidFill>
                <a:srgbClr val="FF0000"/>
              </a:solidFill>
            </a:endParaRPr>
          </a:p>
          <a:p>
            <a:pPr indent="0" lvl="0" marL="457200" rtl="0" algn="l">
              <a:spcBef>
                <a:spcPts val="360"/>
              </a:spcBef>
              <a:spcAft>
                <a:spcPts val="0"/>
              </a:spcAft>
              <a:buNone/>
            </a:pPr>
            <a:r>
              <a:t/>
            </a:r>
            <a:endParaRPr b="1" u="sng">
              <a:solidFill>
                <a:srgbClr val="FF0000"/>
              </a:solidFill>
            </a:endParaRPr>
          </a:p>
          <a:p>
            <a:pPr indent="-323850" lvl="0" marL="457200" rtl="0" algn="l">
              <a:spcBef>
                <a:spcPts val="360"/>
              </a:spcBef>
              <a:spcAft>
                <a:spcPts val="0"/>
              </a:spcAft>
              <a:buSzPts val="1500"/>
              <a:buChar char="•"/>
            </a:pPr>
            <a:r>
              <a:rPr lang="eu" sz="1500"/>
              <a:t>Since it is more recent, there is less documentation, and it is less extended among the community.</a:t>
            </a:r>
            <a:endParaRPr sz="1500"/>
          </a:p>
          <a:p>
            <a:pPr indent="0" lvl="0" marL="0" rtl="0" algn="l">
              <a:spcBef>
                <a:spcPts val="360"/>
              </a:spcBef>
              <a:spcAft>
                <a:spcPts val="0"/>
              </a:spcAft>
              <a:buNone/>
            </a:pPr>
            <a:r>
              <a:t/>
            </a:r>
            <a:endParaRPr sz="1500"/>
          </a:p>
          <a:p>
            <a:pPr indent="-323850" lvl="0" marL="457200" rtl="0" algn="l">
              <a:spcBef>
                <a:spcPts val="360"/>
              </a:spcBef>
              <a:spcAft>
                <a:spcPts val="0"/>
              </a:spcAft>
              <a:buSzPts val="1500"/>
              <a:buChar char="•"/>
            </a:pPr>
            <a:r>
              <a:rPr lang="eu" sz="1500"/>
              <a:t>It is difficult to change training hyperparameters once the training has started because we have not total control on the training cycle.</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PyTorch Lightning: Best results</a:t>
            </a:r>
            <a:endParaRPr/>
          </a:p>
        </p:txBody>
      </p:sp>
      <p:pic>
        <p:nvPicPr>
          <p:cNvPr id="272" name="Google Shape;272;p35"/>
          <p:cNvPicPr preferRelativeResize="0"/>
          <p:nvPr/>
        </p:nvPicPr>
        <p:blipFill>
          <a:blip r:embed="rId3">
            <a:alphaModFix/>
          </a:blip>
          <a:stretch>
            <a:fillRect/>
          </a:stretch>
        </p:blipFill>
        <p:spPr>
          <a:xfrm>
            <a:off x="0" y="1096875"/>
            <a:ext cx="5988173" cy="3146124"/>
          </a:xfrm>
          <a:prstGeom prst="rect">
            <a:avLst/>
          </a:prstGeom>
          <a:noFill/>
          <a:ln>
            <a:noFill/>
          </a:ln>
        </p:spPr>
      </p:pic>
      <p:sp>
        <p:nvSpPr>
          <p:cNvPr id="273" name="Google Shape;273;p35"/>
          <p:cNvSpPr/>
          <p:nvPr/>
        </p:nvSpPr>
        <p:spPr>
          <a:xfrm>
            <a:off x="4273925" y="2284975"/>
            <a:ext cx="298200" cy="1479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4" name="Google Shape;274;p35"/>
          <p:cNvCxnSpPr>
            <a:endCxn id="273" idx="2"/>
          </p:cNvCxnSpPr>
          <p:nvPr/>
        </p:nvCxnSpPr>
        <p:spPr>
          <a:xfrm>
            <a:off x="1267325" y="1850125"/>
            <a:ext cx="3006600" cy="508800"/>
          </a:xfrm>
          <a:prstGeom prst="straightConnector1">
            <a:avLst/>
          </a:prstGeom>
          <a:noFill/>
          <a:ln cap="flat" cmpd="sng" w="9525">
            <a:solidFill>
              <a:srgbClr val="FFFF00"/>
            </a:solidFill>
            <a:prstDash val="solid"/>
            <a:round/>
            <a:headEnd len="med" w="med" type="none"/>
            <a:tailEnd len="med" w="med" type="triangle"/>
          </a:ln>
        </p:spPr>
      </p:cxnSp>
      <p:sp>
        <p:nvSpPr>
          <p:cNvPr id="275" name="Google Shape;275;p35"/>
          <p:cNvSpPr txBox="1"/>
          <p:nvPr/>
        </p:nvSpPr>
        <p:spPr>
          <a:xfrm>
            <a:off x="6080675" y="480925"/>
            <a:ext cx="2858400" cy="35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a:solidFill>
                  <a:schemeClr val="dk1"/>
                </a:solidFill>
              </a:rPr>
              <a:t>If we execute our architecture using Lightning PyTorch and evaluate the validation accuracy results, we obtain very similar values than the obtained with Standard PyTorch.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u">
                <a:solidFill>
                  <a:schemeClr val="dk1"/>
                </a:solidFill>
              </a:rPr>
              <a:t>But this time the highest accuracy was obtained with batch 64 and again the Dataset 3. This makes </a:t>
            </a:r>
            <a:r>
              <a:rPr lang="eu">
                <a:solidFill>
                  <a:schemeClr val="dk1"/>
                </a:solidFill>
              </a:rPr>
              <a:t>sense</a:t>
            </a:r>
            <a:r>
              <a:rPr lang="eu">
                <a:solidFill>
                  <a:schemeClr val="dk1"/>
                </a:solidFill>
              </a:rPr>
              <a:t> because the accuracy value of these hyperparameters was very near also in PyTorch.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u">
                <a:solidFill>
                  <a:schemeClr val="dk1"/>
                </a:solidFill>
              </a:rPr>
              <a:t>From now on, we will use the values obtained with batch 16 and Dataset 3 in order to compare the data with the same hyperparameters.</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PyTorch Lightning vs PyTorch: Accuracy </a:t>
            </a:r>
            <a:endParaRPr/>
          </a:p>
        </p:txBody>
      </p:sp>
      <p:pic>
        <p:nvPicPr>
          <p:cNvPr id="281" name="Google Shape;281;p36"/>
          <p:cNvPicPr preferRelativeResize="0"/>
          <p:nvPr/>
        </p:nvPicPr>
        <p:blipFill>
          <a:blip r:embed="rId3">
            <a:alphaModFix/>
          </a:blip>
          <a:stretch>
            <a:fillRect/>
          </a:stretch>
        </p:blipFill>
        <p:spPr>
          <a:xfrm>
            <a:off x="61925" y="2384750"/>
            <a:ext cx="4221251" cy="2217800"/>
          </a:xfrm>
          <a:prstGeom prst="rect">
            <a:avLst/>
          </a:prstGeom>
          <a:noFill/>
          <a:ln>
            <a:noFill/>
          </a:ln>
        </p:spPr>
      </p:pic>
      <p:pic>
        <p:nvPicPr>
          <p:cNvPr id="282" name="Google Shape;282;p36"/>
          <p:cNvPicPr preferRelativeResize="0"/>
          <p:nvPr/>
        </p:nvPicPr>
        <p:blipFill>
          <a:blip r:embed="rId4">
            <a:alphaModFix/>
          </a:blip>
          <a:stretch>
            <a:fillRect/>
          </a:stretch>
        </p:blipFill>
        <p:spPr>
          <a:xfrm>
            <a:off x="4425275" y="2340775"/>
            <a:ext cx="4388628" cy="2305750"/>
          </a:xfrm>
          <a:prstGeom prst="rect">
            <a:avLst/>
          </a:prstGeom>
          <a:noFill/>
          <a:ln>
            <a:noFill/>
          </a:ln>
        </p:spPr>
      </p:pic>
      <p:sp>
        <p:nvSpPr>
          <p:cNvPr id="283" name="Google Shape;283;p36"/>
          <p:cNvSpPr txBox="1"/>
          <p:nvPr/>
        </p:nvSpPr>
        <p:spPr>
          <a:xfrm>
            <a:off x="481050" y="823325"/>
            <a:ext cx="8159400" cy="151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u">
                <a:solidFill>
                  <a:schemeClr val="dk1"/>
                </a:solidFill>
              </a:rPr>
              <a:t>If we analyse the accuracy curves of  Lightning and PyTorch we can see how they are very similar, specially the train curve where the unique difference may be that the Lightning one is a little more unstable on the final epochs.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u">
                <a:solidFill>
                  <a:schemeClr val="dk1"/>
                </a:solidFill>
              </a:rPr>
              <a:t>Something similar occurs on the validation ones, where the values are very near but again the Lightning is more unstable specially at the final epochs.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u">
                <a:solidFill>
                  <a:schemeClr val="accent2"/>
                </a:solidFill>
              </a:rPr>
              <a:t>PyTorch Lightning vs PyTorch: Accuracy</a:t>
            </a:r>
            <a:endParaRPr/>
          </a:p>
        </p:txBody>
      </p:sp>
      <p:sp>
        <p:nvSpPr>
          <p:cNvPr id="289" name="Google Shape;289;p37"/>
          <p:cNvSpPr txBox="1"/>
          <p:nvPr>
            <p:ph idx="1" type="body"/>
          </p:nvPr>
        </p:nvSpPr>
        <p:spPr>
          <a:xfrm>
            <a:off x="330200" y="781050"/>
            <a:ext cx="8483700" cy="19401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u" sz="1400"/>
              <a:t>But if we compare them by putting the processing time in the x-axis there are big differences. We can see how faster is the Lightning method compared with the standard framework. There is a difference of 4 minutes between them.</a:t>
            </a:r>
            <a:endParaRPr sz="1400"/>
          </a:p>
          <a:p>
            <a:pPr indent="0" lvl="0" marL="0" rtl="0" algn="just">
              <a:spcBef>
                <a:spcPts val="360"/>
              </a:spcBef>
              <a:spcAft>
                <a:spcPts val="0"/>
              </a:spcAft>
              <a:buNone/>
            </a:pPr>
            <a:r>
              <a:rPr lang="eu" sz="1400"/>
              <a:t>The main reason of that could be that since we are using a framework that is specially created to be simpler and standardized, we have created a more optimum version of our old code implemented with Standard PyTorch. So as we have optimized our code, we may have eliminated some repetitive structures that made the computation slower. (But we have to take into account that if the original code used on PyTorch is already optimized, the velocity will be very similar).</a:t>
            </a:r>
            <a:endParaRPr sz="1400"/>
          </a:p>
        </p:txBody>
      </p:sp>
      <p:pic>
        <p:nvPicPr>
          <p:cNvPr id="290" name="Google Shape;290;p37"/>
          <p:cNvPicPr preferRelativeResize="0"/>
          <p:nvPr/>
        </p:nvPicPr>
        <p:blipFill>
          <a:blip r:embed="rId3">
            <a:alphaModFix/>
          </a:blip>
          <a:stretch>
            <a:fillRect/>
          </a:stretch>
        </p:blipFill>
        <p:spPr>
          <a:xfrm>
            <a:off x="198675" y="2721225"/>
            <a:ext cx="4130775" cy="2170276"/>
          </a:xfrm>
          <a:prstGeom prst="rect">
            <a:avLst/>
          </a:prstGeom>
          <a:noFill/>
          <a:ln>
            <a:noFill/>
          </a:ln>
        </p:spPr>
      </p:pic>
      <p:pic>
        <p:nvPicPr>
          <p:cNvPr id="291" name="Google Shape;291;p37"/>
          <p:cNvPicPr preferRelativeResize="0"/>
          <p:nvPr/>
        </p:nvPicPr>
        <p:blipFill>
          <a:blip r:embed="rId4">
            <a:alphaModFix/>
          </a:blip>
          <a:stretch>
            <a:fillRect/>
          </a:stretch>
        </p:blipFill>
        <p:spPr>
          <a:xfrm>
            <a:off x="4444850" y="2658625"/>
            <a:ext cx="4369050" cy="22954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u">
                <a:solidFill>
                  <a:schemeClr val="accent2"/>
                </a:solidFill>
              </a:rPr>
              <a:t>PyTorch Lightning vs PyTorch: Loss</a:t>
            </a:r>
            <a:endParaRPr/>
          </a:p>
        </p:txBody>
      </p:sp>
      <p:sp>
        <p:nvSpPr>
          <p:cNvPr id="297" name="Google Shape;297;p38"/>
          <p:cNvSpPr txBox="1"/>
          <p:nvPr/>
        </p:nvSpPr>
        <p:spPr>
          <a:xfrm>
            <a:off x="481050" y="823325"/>
            <a:ext cx="2888700" cy="356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u">
                <a:solidFill>
                  <a:schemeClr val="dk1"/>
                </a:solidFill>
              </a:rPr>
              <a:t>Analysing </a:t>
            </a:r>
            <a:r>
              <a:rPr lang="eu">
                <a:solidFill>
                  <a:schemeClr val="dk1"/>
                </a:solidFill>
              </a:rPr>
              <a:t>the</a:t>
            </a:r>
            <a:r>
              <a:rPr lang="eu">
                <a:solidFill>
                  <a:schemeClr val="dk1"/>
                </a:solidFill>
              </a:rPr>
              <a:t> loss curves, we reach the same conclusions.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u">
                <a:solidFill>
                  <a:schemeClr val="dk1"/>
                </a:solidFill>
              </a:rPr>
              <a:t>First, both methods converge to the same values, but this time Standard PyTorch is more unstable for the loss values. This makes sense, since it preserves more stability for the </a:t>
            </a:r>
            <a:r>
              <a:rPr lang="eu">
                <a:solidFill>
                  <a:schemeClr val="dk1"/>
                </a:solidFill>
              </a:rPr>
              <a:t>accuracy</a:t>
            </a:r>
            <a:r>
              <a:rPr lang="eu">
                <a:solidFill>
                  <a:schemeClr val="dk1"/>
                </a:solidFill>
              </a:rPr>
              <a:t>.</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u">
                <a:solidFill>
                  <a:schemeClr val="dk1"/>
                </a:solidFill>
              </a:rPr>
              <a:t>Second, we can also see that training is faster by visualizing the loss over the time on the x-axis.</a:t>
            </a:r>
            <a:endParaRPr>
              <a:solidFill>
                <a:schemeClr val="dk1"/>
              </a:solidFill>
            </a:endParaRPr>
          </a:p>
        </p:txBody>
      </p:sp>
      <p:pic>
        <p:nvPicPr>
          <p:cNvPr id="298" name="Google Shape;298;p38"/>
          <p:cNvPicPr preferRelativeResize="0"/>
          <p:nvPr/>
        </p:nvPicPr>
        <p:blipFill>
          <a:blip r:embed="rId3">
            <a:alphaModFix/>
          </a:blip>
          <a:stretch>
            <a:fillRect/>
          </a:stretch>
        </p:blipFill>
        <p:spPr>
          <a:xfrm>
            <a:off x="3599554" y="2815987"/>
            <a:ext cx="2613129" cy="2008241"/>
          </a:xfrm>
          <a:prstGeom prst="rect">
            <a:avLst/>
          </a:prstGeom>
          <a:noFill/>
          <a:ln>
            <a:noFill/>
          </a:ln>
        </p:spPr>
      </p:pic>
      <p:pic>
        <p:nvPicPr>
          <p:cNvPr id="299" name="Google Shape;299;p38"/>
          <p:cNvPicPr preferRelativeResize="0"/>
          <p:nvPr/>
        </p:nvPicPr>
        <p:blipFill>
          <a:blip r:embed="rId4">
            <a:alphaModFix/>
          </a:blip>
          <a:stretch>
            <a:fillRect/>
          </a:stretch>
        </p:blipFill>
        <p:spPr>
          <a:xfrm>
            <a:off x="6325647" y="2815992"/>
            <a:ext cx="2613129" cy="2008225"/>
          </a:xfrm>
          <a:prstGeom prst="rect">
            <a:avLst/>
          </a:prstGeom>
          <a:noFill/>
          <a:ln>
            <a:noFill/>
          </a:ln>
        </p:spPr>
      </p:pic>
      <p:pic>
        <p:nvPicPr>
          <p:cNvPr id="300" name="Google Shape;300;p38"/>
          <p:cNvPicPr preferRelativeResize="0"/>
          <p:nvPr/>
        </p:nvPicPr>
        <p:blipFill>
          <a:blip r:embed="rId5">
            <a:alphaModFix/>
          </a:blip>
          <a:stretch>
            <a:fillRect/>
          </a:stretch>
        </p:blipFill>
        <p:spPr>
          <a:xfrm>
            <a:off x="3536775" y="654416"/>
            <a:ext cx="2675916" cy="2056488"/>
          </a:xfrm>
          <a:prstGeom prst="rect">
            <a:avLst/>
          </a:prstGeom>
          <a:noFill/>
          <a:ln>
            <a:noFill/>
          </a:ln>
        </p:spPr>
      </p:pic>
      <p:pic>
        <p:nvPicPr>
          <p:cNvPr id="301" name="Google Shape;301;p38"/>
          <p:cNvPicPr preferRelativeResize="0"/>
          <p:nvPr/>
        </p:nvPicPr>
        <p:blipFill>
          <a:blip r:embed="rId6">
            <a:alphaModFix/>
          </a:blip>
          <a:stretch>
            <a:fillRect/>
          </a:stretch>
        </p:blipFill>
        <p:spPr>
          <a:xfrm>
            <a:off x="6294257" y="628526"/>
            <a:ext cx="2675916" cy="20564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u" sz="2600">
                <a:solidFill>
                  <a:schemeClr val="accent2"/>
                </a:solidFill>
              </a:rPr>
              <a:t>PyTorch Lightning vs PyTorch: Accuracy by Classes</a:t>
            </a:r>
            <a:endParaRPr sz="2600"/>
          </a:p>
        </p:txBody>
      </p:sp>
      <p:pic>
        <p:nvPicPr>
          <p:cNvPr id="307" name="Google Shape;307;p39"/>
          <p:cNvPicPr preferRelativeResize="0"/>
          <p:nvPr/>
        </p:nvPicPr>
        <p:blipFill>
          <a:blip r:embed="rId3">
            <a:alphaModFix/>
          </a:blip>
          <a:stretch>
            <a:fillRect/>
          </a:stretch>
        </p:blipFill>
        <p:spPr>
          <a:xfrm>
            <a:off x="3630999" y="1407250"/>
            <a:ext cx="5942499" cy="3466475"/>
          </a:xfrm>
          <a:prstGeom prst="rect">
            <a:avLst/>
          </a:prstGeom>
          <a:noFill/>
          <a:ln>
            <a:noFill/>
          </a:ln>
        </p:spPr>
      </p:pic>
      <p:pic>
        <p:nvPicPr>
          <p:cNvPr id="308" name="Google Shape;308;p39"/>
          <p:cNvPicPr preferRelativeResize="0"/>
          <p:nvPr/>
        </p:nvPicPr>
        <p:blipFill rotWithShape="1">
          <a:blip r:embed="rId4">
            <a:alphaModFix/>
          </a:blip>
          <a:srcRect b="0" l="0" r="8138" t="0"/>
          <a:stretch/>
        </p:blipFill>
        <p:spPr>
          <a:xfrm>
            <a:off x="408050" y="1365350"/>
            <a:ext cx="3222950" cy="3508376"/>
          </a:xfrm>
          <a:prstGeom prst="rect">
            <a:avLst/>
          </a:prstGeom>
          <a:noFill/>
          <a:ln>
            <a:noFill/>
          </a:ln>
        </p:spPr>
      </p:pic>
      <p:sp>
        <p:nvSpPr>
          <p:cNvPr id="309" name="Google Shape;309;p39"/>
          <p:cNvSpPr txBox="1"/>
          <p:nvPr/>
        </p:nvSpPr>
        <p:spPr>
          <a:xfrm>
            <a:off x="470300" y="797600"/>
            <a:ext cx="8343600" cy="8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500">
                <a:solidFill>
                  <a:schemeClr val="dk1"/>
                </a:solidFill>
              </a:rPr>
              <a:t>As we stated in the original </a:t>
            </a:r>
            <a:r>
              <a:rPr lang="eu" sz="1500">
                <a:solidFill>
                  <a:schemeClr val="dk1"/>
                </a:solidFill>
              </a:rPr>
              <a:t>confusion</a:t>
            </a:r>
            <a:r>
              <a:rPr lang="eu" sz="1500">
                <a:solidFill>
                  <a:schemeClr val="dk1"/>
                </a:solidFill>
              </a:rPr>
              <a:t> matrix, both models have problems with the OpenCountry label. With PyTorch Lightning the mountain class performs worse than with the original model.</a:t>
            </a:r>
            <a:endParaRPr sz="15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u">
                <a:solidFill>
                  <a:schemeClr val="accent2"/>
                </a:solidFill>
              </a:rPr>
              <a:t>PyTorch Lightning vs PyTorch: Bad Predictions</a:t>
            </a:r>
            <a:endParaRPr/>
          </a:p>
        </p:txBody>
      </p:sp>
      <p:pic>
        <p:nvPicPr>
          <p:cNvPr id="315" name="Google Shape;315;p40"/>
          <p:cNvPicPr preferRelativeResize="0"/>
          <p:nvPr/>
        </p:nvPicPr>
        <p:blipFill>
          <a:blip r:embed="rId3">
            <a:alphaModFix/>
          </a:blip>
          <a:stretch>
            <a:fillRect/>
          </a:stretch>
        </p:blipFill>
        <p:spPr>
          <a:xfrm>
            <a:off x="653030" y="1475961"/>
            <a:ext cx="2136840" cy="2128954"/>
          </a:xfrm>
          <a:prstGeom prst="rect">
            <a:avLst/>
          </a:prstGeom>
          <a:noFill/>
          <a:ln>
            <a:noFill/>
          </a:ln>
        </p:spPr>
      </p:pic>
      <p:sp>
        <p:nvSpPr>
          <p:cNvPr id="316" name="Google Shape;316;p40"/>
          <p:cNvSpPr txBox="1"/>
          <p:nvPr/>
        </p:nvSpPr>
        <p:spPr>
          <a:xfrm>
            <a:off x="624913" y="734319"/>
            <a:ext cx="2193000" cy="5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u" sz="1900">
                <a:solidFill>
                  <a:schemeClr val="dk1"/>
                </a:solidFill>
              </a:rPr>
              <a:t>Pred: coast</a:t>
            </a:r>
            <a:br>
              <a:rPr lang="eu" sz="1900">
                <a:solidFill>
                  <a:schemeClr val="dk1"/>
                </a:solidFill>
              </a:rPr>
            </a:br>
            <a:r>
              <a:rPr lang="eu" sz="1900">
                <a:solidFill>
                  <a:schemeClr val="dk1"/>
                </a:solidFill>
              </a:rPr>
              <a:t>GT: </a:t>
            </a:r>
            <a:r>
              <a:rPr lang="eu" sz="1900">
                <a:solidFill>
                  <a:schemeClr val="dk1"/>
                </a:solidFill>
              </a:rPr>
              <a:t>OpenCountry</a:t>
            </a:r>
            <a:endParaRPr sz="1900">
              <a:solidFill>
                <a:schemeClr val="dk1"/>
              </a:solidFill>
            </a:endParaRPr>
          </a:p>
        </p:txBody>
      </p:sp>
      <p:pic>
        <p:nvPicPr>
          <p:cNvPr id="317" name="Google Shape;317;p40"/>
          <p:cNvPicPr preferRelativeResize="0"/>
          <p:nvPr/>
        </p:nvPicPr>
        <p:blipFill>
          <a:blip r:embed="rId4">
            <a:alphaModFix/>
          </a:blip>
          <a:stretch>
            <a:fillRect/>
          </a:stretch>
        </p:blipFill>
        <p:spPr>
          <a:xfrm>
            <a:off x="3470824" y="1480722"/>
            <a:ext cx="2136840" cy="2128954"/>
          </a:xfrm>
          <a:prstGeom prst="rect">
            <a:avLst/>
          </a:prstGeom>
          <a:noFill/>
          <a:ln>
            <a:noFill/>
          </a:ln>
        </p:spPr>
      </p:pic>
      <p:pic>
        <p:nvPicPr>
          <p:cNvPr id="318" name="Google Shape;318;p40"/>
          <p:cNvPicPr preferRelativeResize="0"/>
          <p:nvPr/>
        </p:nvPicPr>
        <p:blipFill>
          <a:blip r:embed="rId5">
            <a:alphaModFix/>
          </a:blip>
          <a:stretch>
            <a:fillRect/>
          </a:stretch>
        </p:blipFill>
        <p:spPr>
          <a:xfrm>
            <a:off x="6278054" y="1485470"/>
            <a:ext cx="2136840" cy="2128954"/>
          </a:xfrm>
          <a:prstGeom prst="rect">
            <a:avLst/>
          </a:prstGeom>
          <a:noFill/>
          <a:ln>
            <a:noFill/>
          </a:ln>
        </p:spPr>
      </p:pic>
      <p:sp>
        <p:nvSpPr>
          <p:cNvPr id="319" name="Google Shape;319;p40"/>
          <p:cNvSpPr txBox="1"/>
          <p:nvPr/>
        </p:nvSpPr>
        <p:spPr>
          <a:xfrm>
            <a:off x="6249937" y="734311"/>
            <a:ext cx="2193000" cy="5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u" sz="1900">
                <a:solidFill>
                  <a:schemeClr val="dk1"/>
                </a:solidFill>
              </a:rPr>
              <a:t>Pred: forest</a:t>
            </a:r>
            <a:br>
              <a:rPr lang="eu" sz="1900">
                <a:solidFill>
                  <a:schemeClr val="dk1"/>
                </a:solidFill>
              </a:rPr>
            </a:br>
            <a:r>
              <a:rPr lang="eu" sz="1900">
                <a:solidFill>
                  <a:schemeClr val="dk1"/>
                </a:solidFill>
              </a:rPr>
              <a:t>GT: mountain</a:t>
            </a:r>
            <a:endParaRPr sz="1900">
              <a:solidFill>
                <a:schemeClr val="dk1"/>
              </a:solidFill>
            </a:endParaRPr>
          </a:p>
        </p:txBody>
      </p:sp>
      <p:sp>
        <p:nvSpPr>
          <p:cNvPr id="320" name="Google Shape;320;p40"/>
          <p:cNvSpPr txBox="1"/>
          <p:nvPr/>
        </p:nvSpPr>
        <p:spPr>
          <a:xfrm>
            <a:off x="3320725" y="734313"/>
            <a:ext cx="2502600" cy="5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u" sz="1900">
                <a:solidFill>
                  <a:schemeClr val="dk1"/>
                </a:solidFill>
              </a:rPr>
              <a:t>Pred: highway</a:t>
            </a:r>
            <a:br>
              <a:rPr lang="eu" sz="1900">
                <a:solidFill>
                  <a:schemeClr val="dk1"/>
                </a:solidFill>
              </a:rPr>
            </a:br>
            <a:r>
              <a:rPr lang="eu" sz="1900">
                <a:solidFill>
                  <a:schemeClr val="dk1"/>
                </a:solidFill>
              </a:rPr>
              <a:t>GT: OpenCountry</a:t>
            </a:r>
            <a:endParaRPr sz="1900">
              <a:solidFill>
                <a:schemeClr val="dk1"/>
              </a:solidFill>
            </a:endParaRPr>
          </a:p>
        </p:txBody>
      </p:sp>
      <p:sp>
        <p:nvSpPr>
          <p:cNvPr id="321" name="Google Shape;321;p40"/>
          <p:cNvSpPr txBox="1"/>
          <p:nvPr/>
        </p:nvSpPr>
        <p:spPr>
          <a:xfrm>
            <a:off x="6277950" y="3795850"/>
            <a:ext cx="2136900" cy="673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u" sz="1600">
                <a:solidFill>
                  <a:schemeClr val="dk1"/>
                </a:solidFill>
              </a:rPr>
              <a:t>The sample contains parts of a forest.</a:t>
            </a:r>
            <a:endParaRPr sz="1600">
              <a:solidFill>
                <a:schemeClr val="dk1"/>
              </a:solidFill>
            </a:endParaRPr>
          </a:p>
        </p:txBody>
      </p:sp>
      <p:sp>
        <p:nvSpPr>
          <p:cNvPr id="322" name="Google Shape;322;p40"/>
          <p:cNvSpPr/>
          <p:nvPr/>
        </p:nvSpPr>
        <p:spPr>
          <a:xfrm rot="-275128">
            <a:off x="6124085" y="1608683"/>
            <a:ext cx="1009431" cy="2136626"/>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40"/>
          <p:cNvSpPr txBox="1"/>
          <p:nvPr/>
        </p:nvSpPr>
        <p:spPr>
          <a:xfrm>
            <a:off x="3465475" y="3782200"/>
            <a:ext cx="2136900" cy="90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u" sz="1600">
                <a:solidFill>
                  <a:schemeClr val="dk1"/>
                </a:solidFill>
              </a:rPr>
              <a:t>The river assembles a high-way with a smooth gray texture.</a:t>
            </a:r>
            <a:endParaRPr sz="1600">
              <a:solidFill>
                <a:schemeClr val="dk1"/>
              </a:solidFill>
            </a:endParaRPr>
          </a:p>
        </p:txBody>
      </p:sp>
      <p:sp>
        <p:nvSpPr>
          <p:cNvPr id="324" name="Google Shape;324;p40"/>
          <p:cNvSpPr/>
          <p:nvPr/>
        </p:nvSpPr>
        <p:spPr>
          <a:xfrm rot="3142645">
            <a:off x="3781452" y="1842796"/>
            <a:ext cx="1009407" cy="2136794"/>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40"/>
          <p:cNvSpPr txBox="1"/>
          <p:nvPr/>
        </p:nvSpPr>
        <p:spPr>
          <a:xfrm>
            <a:off x="653000" y="3811050"/>
            <a:ext cx="2136900" cy="90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u" sz="1600">
                <a:solidFill>
                  <a:schemeClr val="dk1"/>
                </a:solidFill>
              </a:rPr>
              <a:t>The presence of forest should be a disciminant factor.</a:t>
            </a:r>
            <a:endParaRPr sz="1600">
              <a:solidFill>
                <a:schemeClr val="dk1"/>
              </a:solidFill>
            </a:endParaRPr>
          </a:p>
        </p:txBody>
      </p:sp>
      <p:sp>
        <p:nvSpPr>
          <p:cNvPr id="326" name="Google Shape;326;p40"/>
          <p:cNvSpPr/>
          <p:nvPr/>
        </p:nvSpPr>
        <p:spPr>
          <a:xfrm rot="5401109">
            <a:off x="1256450" y="1979225"/>
            <a:ext cx="930000" cy="2414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91525"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Final Remarks</a:t>
            </a:r>
            <a:endParaRPr/>
          </a:p>
        </p:txBody>
      </p:sp>
      <p:sp>
        <p:nvSpPr>
          <p:cNvPr id="332" name="Google Shape;332;p41"/>
          <p:cNvSpPr txBox="1"/>
          <p:nvPr>
            <p:ph idx="1" type="body"/>
          </p:nvPr>
        </p:nvSpPr>
        <p:spPr>
          <a:xfrm>
            <a:off x="5471981" y="210129"/>
            <a:ext cx="554100" cy="2463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eu" sz="1300"/>
              <a:t>VS</a:t>
            </a:r>
            <a:endParaRPr sz="1300"/>
          </a:p>
        </p:txBody>
      </p:sp>
      <p:pic>
        <p:nvPicPr>
          <p:cNvPr id="333" name="Google Shape;333;p41"/>
          <p:cNvPicPr preferRelativeResize="0"/>
          <p:nvPr/>
        </p:nvPicPr>
        <p:blipFill>
          <a:blip r:embed="rId3">
            <a:alphaModFix/>
          </a:blip>
          <a:stretch>
            <a:fillRect/>
          </a:stretch>
        </p:blipFill>
        <p:spPr>
          <a:xfrm>
            <a:off x="4095100" y="-6"/>
            <a:ext cx="1413888" cy="777575"/>
          </a:xfrm>
          <a:prstGeom prst="rect">
            <a:avLst/>
          </a:prstGeom>
          <a:noFill/>
          <a:ln>
            <a:noFill/>
          </a:ln>
        </p:spPr>
      </p:pic>
      <p:pic>
        <p:nvPicPr>
          <p:cNvPr id="334" name="Google Shape;334;p41"/>
          <p:cNvPicPr preferRelativeResize="0"/>
          <p:nvPr/>
        </p:nvPicPr>
        <p:blipFill>
          <a:blip r:embed="rId4">
            <a:alphaModFix/>
          </a:blip>
          <a:stretch>
            <a:fillRect/>
          </a:stretch>
        </p:blipFill>
        <p:spPr>
          <a:xfrm>
            <a:off x="5917338" y="45744"/>
            <a:ext cx="1566413" cy="686069"/>
          </a:xfrm>
          <a:prstGeom prst="rect">
            <a:avLst/>
          </a:prstGeom>
          <a:noFill/>
          <a:ln>
            <a:noFill/>
          </a:ln>
        </p:spPr>
      </p:pic>
      <p:pic>
        <p:nvPicPr>
          <p:cNvPr id="335" name="Google Shape;335;p41"/>
          <p:cNvPicPr preferRelativeResize="0"/>
          <p:nvPr/>
        </p:nvPicPr>
        <p:blipFill>
          <a:blip r:embed="rId5">
            <a:alphaModFix/>
          </a:blip>
          <a:stretch>
            <a:fillRect/>
          </a:stretch>
        </p:blipFill>
        <p:spPr>
          <a:xfrm>
            <a:off x="486325" y="3201824"/>
            <a:ext cx="2522342" cy="1622630"/>
          </a:xfrm>
          <a:prstGeom prst="rect">
            <a:avLst/>
          </a:prstGeom>
          <a:noFill/>
          <a:ln>
            <a:noFill/>
          </a:ln>
        </p:spPr>
      </p:pic>
      <p:pic>
        <p:nvPicPr>
          <p:cNvPr id="336" name="Google Shape;336;p41"/>
          <p:cNvPicPr preferRelativeResize="0"/>
          <p:nvPr/>
        </p:nvPicPr>
        <p:blipFill>
          <a:blip r:embed="rId6">
            <a:alphaModFix/>
          </a:blip>
          <a:stretch>
            <a:fillRect/>
          </a:stretch>
        </p:blipFill>
        <p:spPr>
          <a:xfrm>
            <a:off x="3258461" y="3169650"/>
            <a:ext cx="2622351" cy="1686974"/>
          </a:xfrm>
          <a:prstGeom prst="rect">
            <a:avLst/>
          </a:prstGeom>
          <a:noFill/>
          <a:ln>
            <a:noFill/>
          </a:ln>
        </p:spPr>
      </p:pic>
      <p:pic>
        <p:nvPicPr>
          <p:cNvPr id="337" name="Google Shape;337;p41"/>
          <p:cNvPicPr preferRelativeResize="0"/>
          <p:nvPr/>
        </p:nvPicPr>
        <p:blipFill>
          <a:blip r:embed="rId7">
            <a:alphaModFix/>
          </a:blip>
          <a:stretch>
            <a:fillRect/>
          </a:stretch>
        </p:blipFill>
        <p:spPr>
          <a:xfrm>
            <a:off x="6028825" y="3169650"/>
            <a:ext cx="2726328" cy="1686974"/>
          </a:xfrm>
          <a:prstGeom prst="rect">
            <a:avLst/>
          </a:prstGeom>
          <a:noFill/>
          <a:ln>
            <a:noFill/>
          </a:ln>
        </p:spPr>
      </p:pic>
      <p:sp>
        <p:nvSpPr>
          <p:cNvPr id="338" name="Google Shape;338;p41"/>
          <p:cNvSpPr/>
          <p:nvPr/>
        </p:nvSpPr>
        <p:spPr>
          <a:xfrm>
            <a:off x="8150050" y="4495925"/>
            <a:ext cx="605100" cy="1665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39" name="Google Shape;339;p41"/>
          <p:cNvCxnSpPr/>
          <p:nvPr/>
        </p:nvCxnSpPr>
        <p:spPr>
          <a:xfrm>
            <a:off x="7780000" y="4273900"/>
            <a:ext cx="906600" cy="0"/>
          </a:xfrm>
          <a:prstGeom prst="straightConnector1">
            <a:avLst/>
          </a:prstGeom>
          <a:noFill/>
          <a:ln cap="flat" cmpd="sng" w="9525">
            <a:solidFill>
              <a:srgbClr val="FF0000"/>
            </a:solidFill>
            <a:prstDash val="solid"/>
            <a:round/>
            <a:headEnd len="med" w="med" type="diamond"/>
            <a:tailEnd len="med" w="med" type="diamond"/>
          </a:ln>
        </p:spPr>
      </p:cxnSp>
      <p:sp>
        <p:nvSpPr>
          <p:cNvPr id="340" name="Google Shape;340;p41"/>
          <p:cNvSpPr txBox="1"/>
          <p:nvPr/>
        </p:nvSpPr>
        <p:spPr>
          <a:xfrm>
            <a:off x="7909600" y="4033375"/>
            <a:ext cx="777000" cy="1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800">
                <a:solidFill>
                  <a:srgbClr val="FF0000"/>
                </a:solidFill>
              </a:rPr>
              <a:t>4 minutes !!!</a:t>
            </a:r>
            <a:endParaRPr sz="800">
              <a:solidFill>
                <a:srgbClr val="FF0000"/>
              </a:solidFill>
            </a:endParaRPr>
          </a:p>
        </p:txBody>
      </p:sp>
      <p:sp>
        <p:nvSpPr>
          <p:cNvPr id="341" name="Google Shape;341;p41"/>
          <p:cNvSpPr txBox="1"/>
          <p:nvPr/>
        </p:nvSpPr>
        <p:spPr>
          <a:xfrm>
            <a:off x="564025" y="666275"/>
            <a:ext cx="8011200" cy="23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700" u="sng">
                <a:solidFill>
                  <a:schemeClr val="dk1"/>
                </a:solidFill>
              </a:rPr>
              <a:t>Problems:</a:t>
            </a:r>
            <a:endParaRPr sz="1700" u="sng">
              <a:solidFill>
                <a:schemeClr val="dk1"/>
              </a:solidFill>
            </a:endParaRPr>
          </a:p>
          <a:p>
            <a:pPr indent="-317500" lvl="0" marL="457200" rtl="0" algn="l">
              <a:spcBef>
                <a:spcPts val="0"/>
              </a:spcBef>
              <a:spcAft>
                <a:spcPts val="0"/>
              </a:spcAft>
              <a:buClr>
                <a:schemeClr val="dk1"/>
              </a:buClr>
              <a:buSzPts val="1400"/>
              <a:buChar char="●"/>
            </a:pPr>
            <a:r>
              <a:rPr lang="eu">
                <a:solidFill>
                  <a:schemeClr val="dk1"/>
                </a:solidFill>
              </a:rPr>
              <a:t>Understanding the differences between PyTorch and Lightning.</a:t>
            </a:r>
            <a:endParaRPr>
              <a:solidFill>
                <a:schemeClr val="dk1"/>
              </a:solidFill>
            </a:endParaRPr>
          </a:p>
          <a:p>
            <a:pPr indent="-317500" lvl="0" marL="457200" rtl="0" algn="l">
              <a:spcBef>
                <a:spcPts val="0"/>
              </a:spcBef>
              <a:spcAft>
                <a:spcPts val="0"/>
              </a:spcAft>
              <a:buClr>
                <a:schemeClr val="dk1"/>
              </a:buClr>
              <a:buSzPts val="1400"/>
              <a:buChar char="●"/>
            </a:pPr>
            <a:r>
              <a:rPr lang="eu">
                <a:solidFill>
                  <a:schemeClr val="dk1"/>
                </a:solidFill>
              </a:rPr>
              <a:t>Code transformation specially when working with tensor values that we have to </a:t>
            </a:r>
            <a:r>
              <a:rPr lang="eu">
                <a:solidFill>
                  <a:schemeClr val="dk1"/>
                </a:solidFill>
              </a:rPr>
              <a:t>transform</a:t>
            </a:r>
            <a:r>
              <a:rPr lang="eu">
                <a:solidFill>
                  <a:schemeClr val="dk1"/>
                </a:solidFill>
              </a:rPr>
              <a:t> them using the CPU.</a:t>
            </a:r>
            <a:endParaRPr>
              <a:solidFill>
                <a:schemeClr val="dk1"/>
              </a:solidFill>
            </a:endParaRPr>
          </a:p>
          <a:p>
            <a:pPr indent="0" lvl="0" marL="0" rtl="0" algn="l">
              <a:spcBef>
                <a:spcPts val="0"/>
              </a:spcBef>
              <a:spcAft>
                <a:spcPts val="0"/>
              </a:spcAft>
              <a:buNone/>
            </a:pPr>
            <a:r>
              <a:rPr lang="eu" sz="1700" u="sng">
                <a:solidFill>
                  <a:schemeClr val="dk1"/>
                </a:solidFill>
              </a:rPr>
              <a:t>Conclusions:</a:t>
            </a:r>
            <a:endParaRPr u="sng">
              <a:solidFill>
                <a:schemeClr val="dk1"/>
              </a:solidFill>
            </a:endParaRPr>
          </a:p>
          <a:p>
            <a:pPr indent="-317500" lvl="0" marL="457200" rtl="0" algn="l">
              <a:spcBef>
                <a:spcPts val="0"/>
              </a:spcBef>
              <a:spcAft>
                <a:spcPts val="0"/>
              </a:spcAft>
              <a:buClr>
                <a:schemeClr val="dk1"/>
              </a:buClr>
              <a:buSzPts val="1400"/>
              <a:buChar char="●"/>
            </a:pPr>
            <a:r>
              <a:rPr lang="eu">
                <a:solidFill>
                  <a:schemeClr val="dk1"/>
                </a:solidFill>
              </a:rPr>
              <a:t>Lightning is simpler and more standardized so can help us to avoid code loops and repetitions </a:t>
            </a:r>
            <a:r>
              <a:rPr lang="eu">
                <a:solidFill>
                  <a:schemeClr val="dk1"/>
                </a:solidFill>
              </a:rPr>
              <a:t>that</a:t>
            </a:r>
            <a:r>
              <a:rPr lang="eu">
                <a:solidFill>
                  <a:schemeClr val="dk1"/>
                </a:solidFill>
              </a:rPr>
              <a:t> increase computational cost.</a:t>
            </a:r>
            <a:endParaRPr>
              <a:solidFill>
                <a:schemeClr val="dk1"/>
              </a:solidFill>
            </a:endParaRPr>
          </a:p>
          <a:p>
            <a:pPr indent="-317500" lvl="0" marL="457200" rtl="0" algn="l">
              <a:spcBef>
                <a:spcPts val="0"/>
              </a:spcBef>
              <a:spcAft>
                <a:spcPts val="0"/>
              </a:spcAft>
              <a:buClr>
                <a:schemeClr val="dk1"/>
              </a:buClr>
              <a:buSzPts val="1400"/>
              <a:buChar char="●"/>
            </a:pPr>
            <a:r>
              <a:rPr lang="eu">
                <a:solidFill>
                  <a:schemeClr val="dk1"/>
                </a:solidFill>
              </a:rPr>
              <a:t>Although the architecture is simpler provides very similar results than Standard PyTorch, maybe the only difference is that the Lightning curves are a bit more unstable.</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2"/>
          <p:cNvPicPr preferRelativeResize="0"/>
          <p:nvPr/>
        </p:nvPicPr>
        <p:blipFill>
          <a:blip r:embed="rId3">
            <a:alphaModFix/>
          </a:blip>
          <a:stretch>
            <a:fillRect/>
          </a:stretch>
        </p:blipFill>
        <p:spPr>
          <a:xfrm>
            <a:off x="114000" y="1700260"/>
            <a:ext cx="2666102" cy="1754816"/>
          </a:xfrm>
          <a:prstGeom prst="rect">
            <a:avLst/>
          </a:prstGeom>
          <a:noFill/>
          <a:ln>
            <a:noFill/>
          </a:ln>
        </p:spPr>
      </p:pic>
      <p:sp>
        <p:nvSpPr>
          <p:cNvPr id="347" name="Google Shape;347;p4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Summary Slide (G7)</a:t>
            </a:r>
            <a:endParaRPr/>
          </a:p>
        </p:txBody>
      </p:sp>
      <p:sp>
        <p:nvSpPr>
          <p:cNvPr id="348" name="Google Shape;348;p42"/>
          <p:cNvSpPr txBox="1"/>
          <p:nvPr>
            <p:ph idx="1" type="body"/>
          </p:nvPr>
        </p:nvSpPr>
        <p:spPr>
          <a:xfrm>
            <a:off x="6198450" y="704850"/>
            <a:ext cx="2760300" cy="5595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b="1" lang="eu" sz="2400" u="sng"/>
              <a:t>Code</a:t>
            </a:r>
            <a:endParaRPr b="1" sz="2400" u="sng"/>
          </a:p>
        </p:txBody>
      </p:sp>
      <p:sp>
        <p:nvSpPr>
          <p:cNvPr id="349" name="Google Shape;349;p42"/>
          <p:cNvSpPr txBox="1"/>
          <p:nvPr>
            <p:ph idx="1" type="body"/>
          </p:nvPr>
        </p:nvSpPr>
        <p:spPr>
          <a:xfrm>
            <a:off x="3165200" y="716100"/>
            <a:ext cx="2760300" cy="5595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b="1" lang="eu" sz="2400" u="sng"/>
              <a:t>Performance</a:t>
            </a:r>
            <a:endParaRPr b="1" sz="2400" u="sng"/>
          </a:p>
        </p:txBody>
      </p:sp>
      <p:sp>
        <p:nvSpPr>
          <p:cNvPr id="350" name="Google Shape;350;p42"/>
          <p:cNvSpPr txBox="1"/>
          <p:nvPr>
            <p:ph idx="1" type="body"/>
          </p:nvPr>
        </p:nvSpPr>
        <p:spPr>
          <a:xfrm>
            <a:off x="0" y="704850"/>
            <a:ext cx="2760300" cy="5595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b="1" lang="eu" sz="2400" u="sng"/>
              <a:t>Results</a:t>
            </a:r>
            <a:endParaRPr b="1" sz="2400" u="sng"/>
          </a:p>
        </p:txBody>
      </p:sp>
      <p:sp>
        <p:nvSpPr>
          <p:cNvPr id="351" name="Google Shape;351;p42"/>
          <p:cNvSpPr txBox="1"/>
          <p:nvPr>
            <p:ph idx="1" type="body"/>
          </p:nvPr>
        </p:nvSpPr>
        <p:spPr>
          <a:xfrm>
            <a:off x="5948881" y="210017"/>
            <a:ext cx="554100" cy="2463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eu" sz="1300"/>
              <a:t>VS</a:t>
            </a:r>
            <a:endParaRPr sz="1300"/>
          </a:p>
        </p:txBody>
      </p:sp>
      <p:pic>
        <p:nvPicPr>
          <p:cNvPr id="352" name="Google Shape;352;p42"/>
          <p:cNvPicPr preferRelativeResize="0"/>
          <p:nvPr/>
        </p:nvPicPr>
        <p:blipFill>
          <a:blip r:embed="rId4">
            <a:alphaModFix/>
          </a:blip>
          <a:stretch>
            <a:fillRect/>
          </a:stretch>
        </p:blipFill>
        <p:spPr>
          <a:xfrm>
            <a:off x="4572000" y="-119"/>
            <a:ext cx="1413888" cy="777575"/>
          </a:xfrm>
          <a:prstGeom prst="rect">
            <a:avLst/>
          </a:prstGeom>
          <a:noFill/>
          <a:ln>
            <a:noFill/>
          </a:ln>
        </p:spPr>
      </p:pic>
      <p:pic>
        <p:nvPicPr>
          <p:cNvPr id="353" name="Google Shape;353;p42"/>
          <p:cNvPicPr preferRelativeResize="0"/>
          <p:nvPr/>
        </p:nvPicPr>
        <p:blipFill>
          <a:blip r:embed="rId5">
            <a:alphaModFix/>
          </a:blip>
          <a:stretch>
            <a:fillRect/>
          </a:stretch>
        </p:blipFill>
        <p:spPr>
          <a:xfrm>
            <a:off x="6394238" y="45632"/>
            <a:ext cx="1566413" cy="686069"/>
          </a:xfrm>
          <a:prstGeom prst="rect">
            <a:avLst/>
          </a:prstGeom>
          <a:noFill/>
          <a:ln>
            <a:noFill/>
          </a:ln>
        </p:spPr>
      </p:pic>
      <p:cxnSp>
        <p:nvCxnSpPr>
          <p:cNvPr id="354" name="Google Shape;354;p42"/>
          <p:cNvCxnSpPr/>
          <p:nvPr/>
        </p:nvCxnSpPr>
        <p:spPr>
          <a:xfrm flipH="1">
            <a:off x="2941250" y="997975"/>
            <a:ext cx="13800" cy="3738900"/>
          </a:xfrm>
          <a:prstGeom prst="straightConnector1">
            <a:avLst/>
          </a:prstGeom>
          <a:noFill/>
          <a:ln cap="flat" cmpd="sng" w="28575">
            <a:solidFill>
              <a:srgbClr val="287D7D"/>
            </a:solidFill>
            <a:prstDash val="dash"/>
            <a:round/>
            <a:headEnd len="med" w="med" type="none"/>
            <a:tailEnd len="med" w="med" type="none"/>
          </a:ln>
        </p:spPr>
      </p:cxnSp>
      <p:cxnSp>
        <p:nvCxnSpPr>
          <p:cNvPr id="355" name="Google Shape;355;p42"/>
          <p:cNvCxnSpPr/>
          <p:nvPr/>
        </p:nvCxnSpPr>
        <p:spPr>
          <a:xfrm flipH="1">
            <a:off x="6091025" y="997975"/>
            <a:ext cx="13800" cy="3738900"/>
          </a:xfrm>
          <a:prstGeom prst="straightConnector1">
            <a:avLst/>
          </a:prstGeom>
          <a:noFill/>
          <a:ln cap="flat" cmpd="sng" w="28575">
            <a:solidFill>
              <a:srgbClr val="287D7D"/>
            </a:solidFill>
            <a:prstDash val="dash"/>
            <a:round/>
            <a:headEnd len="med" w="med" type="none"/>
            <a:tailEnd len="med" w="med" type="none"/>
          </a:ln>
        </p:spPr>
      </p:cxnSp>
      <p:sp>
        <p:nvSpPr>
          <p:cNvPr id="356" name="Google Shape;356;p42"/>
          <p:cNvSpPr txBox="1"/>
          <p:nvPr>
            <p:ph idx="1" type="body"/>
          </p:nvPr>
        </p:nvSpPr>
        <p:spPr>
          <a:xfrm>
            <a:off x="6245550" y="1157775"/>
            <a:ext cx="2785200" cy="3459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u" sz="1600"/>
              <a:t>PyTorch let’s you code</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000"/>
          </a:p>
          <a:p>
            <a:pPr indent="0" lvl="0" marL="0" rtl="0" algn="l">
              <a:spcBef>
                <a:spcPts val="360"/>
              </a:spcBef>
              <a:spcAft>
                <a:spcPts val="0"/>
              </a:spcAft>
              <a:buNone/>
            </a:pPr>
            <a:r>
              <a:rPr lang="eu" sz="1600"/>
              <a:t>Lightning has a convention</a:t>
            </a:r>
            <a:endParaRPr sz="1600"/>
          </a:p>
        </p:txBody>
      </p:sp>
      <p:sp>
        <p:nvSpPr>
          <p:cNvPr id="357" name="Google Shape;357;p42"/>
          <p:cNvSpPr txBox="1"/>
          <p:nvPr>
            <p:ph idx="1" type="body"/>
          </p:nvPr>
        </p:nvSpPr>
        <p:spPr>
          <a:xfrm>
            <a:off x="3142888" y="1226075"/>
            <a:ext cx="2760300" cy="34098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eu" sz="1600"/>
              <a:t>12 Runs for each framework</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ctr">
              <a:spcBef>
                <a:spcPts val="360"/>
              </a:spcBef>
              <a:spcAft>
                <a:spcPts val="0"/>
              </a:spcAft>
              <a:buNone/>
            </a:pPr>
            <a:r>
              <a:t/>
            </a:r>
            <a:endParaRPr sz="1600"/>
          </a:p>
          <a:p>
            <a:pPr indent="0" lvl="0" marL="0" rtl="0" algn="l">
              <a:spcBef>
                <a:spcPts val="360"/>
              </a:spcBef>
              <a:spcAft>
                <a:spcPts val="0"/>
              </a:spcAft>
              <a:buNone/>
            </a:pPr>
            <a:r>
              <a:rPr lang="eu" sz="1600" u="sng"/>
              <a:t>Avg</a:t>
            </a:r>
            <a:br>
              <a:rPr lang="eu" sz="1600"/>
            </a:br>
            <a:endParaRPr b="1" sz="1600"/>
          </a:p>
        </p:txBody>
      </p:sp>
      <p:sp>
        <p:nvSpPr>
          <p:cNvPr id="358" name="Google Shape;358;p42"/>
          <p:cNvSpPr txBox="1"/>
          <p:nvPr>
            <p:ph idx="1" type="body"/>
          </p:nvPr>
        </p:nvSpPr>
        <p:spPr>
          <a:xfrm>
            <a:off x="114000" y="1149775"/>
            <a:ext cx="2686500" cy="3459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u" sz="1600"/>
              <a:t>Lightning achieved slightly better results than PyTorch</a:t>
            </a:r>
            <a:endParaRPr sz="1600"/>
          </a:p>
        </p:txBody>
      </p:sp>
      <p:pic>
        <p:nvPicPr>
          <p:cNvPr id="359" name="Google Shape;359;p42"/>
          <p:cNvPicPr preferRelativeResize="0"/>
          <p:nvPr/>
        </p:nvPicPr>
        <p:blipFill>
          <a:blip r:embed="rId6">
            <a:alphaModFix/>
          </a:blip>
          <a:stretch>
            <a:fillRect/>
          </a:stretch>
        </p:blipFill>
        <p:spPr>
          <a:xfrm>
            <a:off x="3331350" y="1598250"/>
            <a:ext cx="2382225" cy="1771420"/>
          </a:xfrm>
          <a:prstGeom prst="rect">
            <a:avLst/>
          </a:prstGeom>
          <a:noFill/>
          <a:ln>
            <a:noFill/>
          </a:ln>
        </p:spPr>
      </p:pic>
      <p:pic>
        <p:nvPicPr>
          <p:cNvPr id="360" name="Google Shape;360;p42"/>
          <p:cNvPicPr preferRelativeResize="0"/>
          <p:nvPr/>
        </p:nvPicPr>
        <p:blipFill>
          <a:blip r:embed="rId5">
            <a:alphaModFix/>
          </a:blip>
          <a:stretch>
            <a:fillRect/>
          </a:stretch>
        </p:blipFill>
        <p:spPr>
          <a:xfrm>
            <a:off x="3837178" y="3230284"/>
            <a:ext cx="740952" cy="324551"/>
          </a:xfrm>
          <a:prstGeom prst="rect">
            <a:avLst/>
          </a:prstGeom>
          <a:noFill/>
          <a:ln>
            <a:noFill/>
          </a:ln>
        </p:spPr>
      </p:pic>
      <p:pic>
        <p:nvPicPr>
          <p:cNvPr id="361" name="Google Shape;361;p42"/>
          <p:cNvPicPr preferRelativeResize="0"/>
          <p:nvPr/>
        </p:nvPicPr>
        <p:blipFill>
          <a:blip r:embed="rId4">
            <a:alphaModFix/>
          </a:blip>
          <a:stretch>
            <a:fillRect/>
          </a:stretch>
        </p:blipFill>
        <p:spPr>
          <a:xfrm>
            <a:off x="4820661" y="3211824"/>
            <a:ext cx="657269" cy="361476"/>
          </a:xfrm>
          <a:prstGeom prst="rect">
            <a:avLst/>
          </a:prstGeom>
          <a:noFill/>
          <a:ln>
            <a:noFill/>
          </a:ln>
        </p:spPr>
      </p:pic>
      <p:sp>
        <p:nvSpPr>
          <p:cNvPr id="362" name="Google Shape;362;p42"/>
          <p:cNvSpPr/>
          <p:nvPr/>
        </p:nvSpPr>
        <p:spPr>
          <a:xfrm>
            <a:off x="3742513" y="3610250"/>
            <a:ext cx="930300" cy="324600"/>
          </a:xfrm>
          <a:prstGeom prst="rect">
            <a:avLst/>
          </a:prstGeom>
          <a:solidFill>
            <a:srgbClr val="D9D2E9"/>
          </a:solid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u" sz="1200"/>
              <a:t>7.23 mins</a:t>
            </a:r>
            <a:endParaRPr b="1" sz="1200"/>
          </a:p>
        </p:txBody>
      </p:sp>
      <p:sp>
        <p:nvSpPr>
          <p:cNvPr id="363" name="Google Shape;363;p42"/>
          <p:cNvSpPr/>
          <p:nvPr/>
        </p:nvSpPr>
        <p:spPr>
          <a:xfrm>
            <a:off x="4761163" y="3610250"/>
            <a:ext cx="984300" cy="324600"/>
          </a:xfrm>
          <a:prstGeom prst="rect">
            <a:avLst/>
          </a:prstGeom>
          <a:solidFill>
            <a:srgbClr val="F4CCCC"/>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u" sz="1200"/>
              <a:t>12.49</a:t>
            </a:r>
            <a:r>
              <a:rPr b="1" lang="eu" sz="1200"/>
              <a:t> mins</a:t>
            </a:r>
            <a:endParaRPr b="1" sz="1200"/>
          </a:p>
        </p:txBody>
      </p:sp>
      <p:sp>
        <p:nvSpPr>
          <p:cNvPr id="364" name="Google Shape;364;p42"/>
          <p:cNvSpPr/>
          <p:nvPr/>
        </p:nvSpPr>
        <p:spPr>
          <a:xfrm>
            <a:off x="3189425" y="4100125"/>
            <a:ext cx="2666100" cy="634800"/>
          </a:xfrm>
          <a:prstGeom prst="roundRect">
            <a:avLst>
              <a:gd fmla="val 16667" name="adj"/>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u" sz="1500">
                <a:solidFill>
                  <a:srgbClr val="674EA7"/>
                </a:solidFill>
              </a:rPr>
              <a:t>Lightning</a:t>
            </a:r>
            <a:r>
              <a:rPr lang="eu" sz="1500">
                <a:solidFill>
                  <a:schemeClr val="dk1"/>
                </a:solidFill>
              </a:rPr>
              <a:t> is </a:t>
            </a:r>
            <a:r>
              <a:rPr b="1" lang="eu" sz="1500">
                <a:solidFill>
                  <a:schemeClr val="dk1"/>
                </a:solidFill>
              </a:rPr>
              <a:t>faster</a:t>
            </a:r>
            <a:br>
              <a:rPr lang="eu" sz="1500">
                <a:solidFill>
                  <a:schemeClr val="dk1"/>
                </a:solidFill>
              </a:rPr>
            </a:br>
            <a:r>
              <a:rPr lang="eu" sz="1500">
                <a:solidFill>
                  <a:srgbClr val="674EA7"/>
                </a:solidFill>
              </a:rPr>
              <a:t>Lightning</a:t>
            </a:r>
            <a:r>
              <a:rPr lang="eu" sz="1500">
                <a:solidFill>
                  <a:schemeClr val="dk1"/>
                </a:solidFill>
              </a:rPr>
              <a:t> is more </a:t>
            </a:r>
            <a:r>
              <a:rPr b="1" lang="eu" sz="1500">
                <a:solidFill>
                  <a:schemeClr val="dk1"/>
                </a:solidFill>
              </a:rPr>
              <a:t>stable</a:t>
            </a:r>
            <a:endParaRPr sz="1500"/>
          </a:p>
        </p:txBody>
      </p:sp>
      <p:sp>
        <p:nvSpPr>
          <p:cNvPr id="365" name="Google Shape;365;p42"/>
          <p:cNvSpPr/>
          <p:nvPr/>
        </p:nvSpPr>
        <p:spPr>
          <a:xfrm>
            <a:off x="6292650" y="4100125"/>
            <a:ext cx="2760300" cy="634800"/>
          </a:xfrm>
          <a:prstGeom prst="roundRect">
            <a:avLst>
              <a:gd fmla="val 16667" name="adj"/>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u">
                <a:solidFill>
                  <a:srgbClr val="990000"/>
                </a:solidFill>
              </a:rPr>
              <a:t>PyTorch</a:t>
            </a:r>
            <a:r>
              <a:rPr lang="eu">
                <a:solidFill>
                  <a:schemeClr val="dk1"/>
                </a:solidFill>
              </a:rPr>
              <a:t> is more </a:t>
            </a:r>
            <a:r>
              <a:rPr b="1" lang="eu">
                <a:solidFill>
                  <a:schemeClr val="dk1"/>
                </a:solidFill>
              </a:rPr>
              <a:t>flexible</a:t>
            </a:r>
            <a:endParaRPr b="1">
              <a:solidFill>
                <a:schemeClr val="dk1"/>
              </a:solidFill>
            </a:endParaRPr>
          </a:p>
          <a:p>
            <a:pPr indent="0" lvl="0" marL="0" rtl="0" algn="ctr">
              <a:lnSpc>
                <a:spcPct val="100000"/>
              </a:lnSpc>
              <a:spcBef>
                <a:spcPts val="0"/>
              </a:spcBef>
              <a:spcAft>
                <a:spcPts val="0"/>
              </a:spcAft>
              <a:buClr>
                <a:schemeClr val="dk1"/>
              </a:buClr>
              <a:buSzPts val="1100"/>
              <a:buFont typeface="Arial"/>
              <a:buNone/>
            </a:pPr>
            <a:r>
              <a:rPr lang="eu">
                <a:solidFill>
                  <a:srgbClr val="674EA7"/>
                </a:solidFill>
              </a:rPr>
              <a:t>Lightning</a:t>
            </a:r>
            <a:r>
              <a:rPr lang="eu">
                <a:solidFill>
                  <a:schemeClr val="dk1"/>
                </a:solidFill>
              </a:rPr>
              <a:t> is more </a:t>
            </a:r>
            <a:r>
              <a:rPr b="1" lang="eu">
                <a:solidFill>
                  <a:schemeClr val="dk1"/>
                </a:solidFill>
              </a:rPr>
              <a:t>opinionated</a:t>
            </a:r>
            <a:endParaRPr b="1">
              <a:solidFill>
                <a:schemeClr val="dk1"/>
              </a:solidFill>
            </a:endParaRPr>
          </a:p>
        </p:txBody>
      </p:sp>
      <p:pic>
        <p:nvPicPr>
          <p:cNvPr id="366" name="Google Shape;366;p42"/>
          <p:cNvPicPr preferRelativeResize="0"/>
          <p:nvPr/>
        </p:nvPicPr>
        <p:blipFill rotWithShape="1">
          <a:blip r:embed="rId7">
            <a:alphaModFix/>
          </a:blip>
          <a:srcRect b="23242" l="0" r="38180" t="14093"/>
          <a:stretch/>
        </p:blipFill>
        <p:spPr>
          <a:xfrm>
            <a:off x="6292650" y="1529950"/>
            <a:ext cx="2666101" cy="860712"/>
          </a:xfrm>
          <a:prstGeom prst="rect">
            <a:avLst/>
          </a:prstGeom>
          <a:noFill/>
          <a:ln>
            <a:noFill/>
          </a:ln>
        </p:spPr>
      </p:pic>
      <p:pic>
        <p:nvPicPr>
          <p:cNvPr id="367" name="Google Shape;367;p42"/>
          <p:cNvPicPr preferRelativeResize="0"/>
          <p:nvPr/>
        </p:nvPicPr>
        <p:blipFill>
          <a:blip r:embed="rId8">
            <a:alphaModFix/>
          </a:blip>
          <a:stretch>
            <a:fillRect/>
          </a:stretch>
        </p:blipFill>
        <p:spPr>
          <a:xfrm>
            <a:off x="6245550" y="2900834"/>
            <a:ext cx="2760300" cy="846852"/>
          </a:xfrm>
          <a:prstGeom prst="rect">
            <a:avLst/>
          </a:prstGeom>
          <a:noFill/>
          <a:ln>
            <a:noFill/>
          </a:ln>
        </p:spPr>
      </p:pic>
      <p:sp>
        <p:nvSpPr>
          <p:cNvPr id="368" name="Google Shape;368;p42"/>
          <p:cNvSpPr txBox="1"/>
          <p:nvPr>
            <p:ph idx="1" type="body"/>
          </p:nvPr>
        </p:nvSpPr>
        <p:spPr>
          <a:xfrm>
            <a:off x="40250" y="3378950"/>
            <a:ext cx="2760300" cy="63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u" sz="1600" u="sng"/>
              <a:t>Best</a:t>
            </a:r>
            <a:br>
              <a:rPr lang="eu" sz="1600" u="sng"/>
            </a:br>
            <a:r>
              <a:rPr lang="eu" sz="1600"/>
              <a:t> </a:t>
            </a:r>
            <a:r>
              <a:rPr lang="eu" sz="1600" u="sng"/>
              <a:t>Val</a:t>
            </a:r>
            <a:br>
              <a:rPr lang="eu" sz="1600"/>
            </a:br>
            <a:endParaRPr b="1" sz="1600"/>
          </a:p>
        </p:txBody>
      </p:sp>
      <p:sp>
        <p:nvSpPr>
          <p:cNvPr id="369" name="Google Shape;369;p42"/>
          <p:cNvSpPr/>
          <p:nvPr/>
        </p:nvSpPr>
        <p:spPr>
          <a:xfrm>
            <a:off x="707138" y="3549675"/>
            <a:ext cx="930300" cy="324600"/>
          </a:xfrm>
          <a:prstGeom prst="rect">
            <a:avLst/>
          </a:prstGeom>
          <a:solidFill>
            <a:srgbClr val="D9D2E9"/>
          </a:solid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u" sz="1600"/>
              <a:t>80.16%</a:t>
            </a:r>
            <a:endParaRPr b="1" sz="1600"/>
          </a:p>
        </p:txBody>
      </p:sp>
      <p:sp>
        <p:nvSpPr>
          <p:cNvPr id="370" name="Google Shape;370;p42"/>
          <p:cNvSpPr/>
          <p:nvPr/>
        </p:nvSpPr>
        <p:spPr>
          <a:xfrm>
            <a:off x="1769088" y="3549675"/>
            <a:ext cx="984300" cy="324600"/>
          </a:xfrm>
          <a:prstGeom prst="rect">
            <a:avLst/>
          </a:prstGeom>
          <a:solidFill>
            <a:srgbClr val="F4CCCC"/>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u" sz="1600"/>
              <a:t>77.84%</a:t>
            </a:r>
            <a:endParaRPr b="1" sz="1600"/>
          </a:p>
        </p:txBody>
      </p:sp>
      <p:sp>
        <p:nvSpPr>
          <p:cNvPr id="371" name="Google Shape;371;p42"/>
          <p:cNvSpPr/>
          <p:nvPr/>
        </p:nvSpPr>
        <p:spPr>
          <a:xfrm>
            <a:off x="87300" y="4177675"/>
            <a:ext cx="2666100" cy="479700"/>
          </a:xfrm>
          <a:prstGeom prst="roundRect">
            <a:avLst>
              <a:gd fmla="val 16667" name="adj"/>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u" sz="1500">
                <a:solidFill>
                  <a:schemeClr val="dk1"/>
                </a:solidFill>
              </a:rPr>
              <a:t>Both achieve similar results</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Index</a:t>
            </a:r>
            <a:endParaRPr/>
          </a:p>
        </p:txBody>
      </p:sp>
      <p:sp>
        <p:nvSpPr>
          <p:cNvPr id="136" name="Google Shape;136;p26"/>
          <p:cNvSpPr txBox="1"/>
          <p:nvPr>
            <p:ph idx="1" type="body"/>
          </p:nvPr>
        </p:nvSpPr>
        <p:spPr>
          <a:xfrm>
            <a:off x="330200" y="762550"/>
            <a:ext cx="8366400" cy="3502200"/>
          </a:xfrm>
          <a:prstGeom prst="rect">
            <a:avLst/>
          </a:prstGeom>
        </p:spPr>
        <p:txBody>
          <a:bodyPr anchorCtr="0" anchor="t" bIns="45700" lIns="91425" spcFirstLastPara="1" rIns="91425" wrap="square" tIns="45700">
            <a:noAutofit/>
          </a:bodyPr>
          <a:lstStyle/>
          <a:p>
            <a:pPr indent="-352425" lvl="0" marL="457200" rtl="0" algn="l">
              <a:lnSpc>
                <a:spcPct val="115000"/>
              </a:lnSpc>
              <a:spcBef>
                <a:spcPts val="0"/>
              </a:spcBef>
              <a:spcAft>
                <a:spcPts val="0"/>
              </a:spcAft>
              <a:buClr>
                <a:srgbClr val="274857"/>
              </a:buClr>
              <a:buSzPts val="1950"/>
              <a:buAutoNum type="arabicPeriod"/>
            </a:pPr>
            <a:r>
              <a:rPr lang="eu" sz="1950">
                <a:solidFill>
                  <a:srgbClr val="274857"/>
                </a:solidFill>
              </a:rPr>
              <a:t>Used Frameworks</a:t>
            </a:r>
            <a:endParaRPr sz="1950">
              <a:solidFill>
                <a:srgbClr val="274857"/>
              </a:solidFill>
            </a:endParaRPr>
          </a:p>
          <a:p>
            <a:pPr indent="-352425" lvl="0" marL="457200" rtl="0" algn="l">
              <a:lnSpc>
                <a:spcPct val="115000"/>
              </a:lnSpc>
              <a:spcBef>
                <a:spcPts val="0"/>
              </a:spcBef>
              <a:spcAft>
                <a:spcPts val="0"/>
              </a:spcAft>
              <a:buClr>
                <a:srgbClr val="274857"/>
              </a:buClr>
              <a:buSzPts val="1950"/>
              <a:buAutoNum type="arabicPeriod"/>
            </a:pPr>
            <a:r>
              <a:rPr lang="eu" sz="1950">
                <a:solidFill>
                  <a:srgbClr val="274857"/>
                </a:solidFill>
              </a:rPr>
              <a:t>C3 Model</a:t>
            </a:r>
            <a:endParaRPr sz="1950">
              <a:solidFill>
                <a:srgbClr val="274857"/>
              </a:solidFill>
            </a:endParaRPr>
          </a:p>
          <a:p>
            <a:pPr indent="-352425" lvl="0" marL="457200" rtl="0" algn="l">
              <a:lnSpc>
                <a:spcPct val="115000"/>
              </a:lnSpc>
              <a:spcBef>
                <a:spcPts val="0"/>
              </a:spcBef>
              <a:spcAft>
                <a:spcPts val="0"/>
              </a:spcAft>
              <a:buClr>
                <a:srgbClr val="274857"/>
              </a:buClr>
              <a:buSzPts val="1950"/>
              <a:buAutoNum type="arabicPeriod"/>
            </a:pPr>
            <a:r>
              <a:rPr lang="eu" sz="1950">
                <a:solidFill>
                  <a:srgbClr val="274857"/>
                </a:solidFill>
              </a:rPr>
              <a:t>PyTorch Lightning</a:t>
            </a:r>
            <a:endParaRPr sz="1950">
              <a:solidFill>
                <a:srgbClr val="274857"/>
              </a:solidFill>
            </a:endParaRPr>
          </a:p>
          <a:p>
            <a:pPr indent="-352425" lvl="0" marL="457200" rtl="0" algn="l">
              <a:lnSpc>
                <a:spcPct val="115000"/>
              </a:lnSpc>
              <a:spcBef>
                <a:spcPts val="0"/>
              </a:spcBef>
              <a:spcAft>
                <a:spcPts val="0"/>
              </a:spcAft>
              <a:buClr>
                <a:srgbClr val="274857"/>
              </a:buClr>
              <a:buSzPts val="1950"/>
              <a:buAutoNum type="arabicPeriod"/>
            </a:pPr>
            <a:r>
              <a:rPr lang="eu" sz="1950">
                <a:solidFill>
                  <a:srgbClr val="274857"/>
                </a:solidFill>
              </a:rPr>
              <a:t>PyTorch Lightning vs PyTorch</a:t>
            </a:r>
            <a:endParaRPr sz="1950">
              <a:solidFill>
                <a:srgbClr val="274857"/>
              </a:solidFill>
            </a:endParaRPr>
          </a:p>
          <a:p>
            <a:pPr indent="-352425" lvl="0" marL="457200" rtl="0" algn="l">
              <a:lnSpc>
                <a:spcPct val="115000"/>
              </a:lnSpc>
              <a:spcBef>
                <a:spcPts val="0"/>
              </a:spcBef>
              <a:spcAft>
                <a:spcPts val="0"/>
              </a:spcAft>
              <a:buClr>
                <a:srgbClr val="274857"/>
              </a:buClr>
              <a:buSzPts val="1950"/>
              <a:buAutoNum type="arabicPeriod"/>
            </a:pPr>
            <a:r>
              <a:rPr lang="eu" sz="1950">
                <a:solidFill>
                  <a:srgbClr val="274857"/>
                </a:solidFill>
              </a:rPr>
              <a:t>Final remarks</a:t>
            </a:r>
            <a:endParaRPr sz="1950">
              <a:solidFill>
                <a:srgbClr val="274857"/>
              </a:solidFill>
            </a:endParaRPr>
          </a:p>
          <a:p>
            <a:pPr indent="-352425" lvl="0" marL="457200" rtl="0" algn="l">
              <a:lnSpc>
                <a:spcPct val="115000"/>
              </a:lnSpc>
              <a:spcBef>
                <a:spcPts val="0"/>
              </a:spcBef>
              <a:spcAft>
                <a:spcPts val="0"/>
              </a:spcAft>
              <a:buClr>
                <a:srgbClr val="274857"/>
              </a:buClr>
              <a:buSzPts val="1950"/>
              <a:buAutoNum type="arabicPeriod"/>
            </a:pPr>
            <a:r>
              <a:rPr lang="eu" sz="1950">
                <a:solidFill>
                  <a:srgbClr val="274857"/>
                </a:solidFill>
              </a:rPr>
              <a:t>Summary Slide</a:t>
            </a:r>
            <a:endParaRPr sz="1950">
              <a:solidFill>
                <a:srgbClr val="274857"/>
              </a:solidFill>
            </a:endParaRPr>
          </a:p>
          <a:p>
            <a:pPr indent="0" lvl="0" marL="0" rtl="0" algn="l">
              <a:spcBef>
                <a:spcPts val="36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30150" y="312429"/>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Used Frameworks</a:t>
            </a:r>
            <a:endParaRPr/>
          </a:p>
        </p:txBody>
      </p:sp>
      <p:sp>
        <p:nvSpPr>
          <p:cNvPr id="142" name="Google Shape;142;p27"/>
          <p:cNvSpPr txBox="1"/>
          <p:nvPr>
            <p:ph idx="1" type="body"/>
          </p:nvPr>
        </p:nvSpPr>
        <p:spPr>
          <a:xfrm>
            <a:off x="4026900" y="3924413"/>
            <a:ext cx="1186800" cy="4797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eu"/>
              <a:t>VS</a:t>
            </a:r>
            <a:endParaRPr/>
          </a:p>
        </p:txBody>
      </p:sp>
      <p:pic>
        <p:nvPicPr>
          <p:cNvPr id="143" name="Google Shape;143;p27"/>
          <p:cNvPicPr preferRelativeResize="0"/>
          <p:nvPr/>
        </p:nvPicPr>
        <p:blipFill>
          <a:blip r:embed="rId3">
            <a:alphaModFix/>
          </a:blip>
          <a:stretch>
            <a:fillRect/>
          </a:stretch>
        </p:blipFill>
        <p:spPr>
          <a:xfrm>
            <a:off x="561475" y="3407013"/>
            <a:ext cx="3028950" cy="1514475"/>
          </a:xfrm>
          <a:prstGeom prst="rect">
            <a:avLst/>
          </a:prstGeom>
          <a:noFill/>
          <a:ln>
            <a:noFill/>
          </a:ln>
        </p:spPr>
      </p:pic>
      <p:pic>
        <p:nvPicPr>
          <p:cNvPr id="144" name="Google Shape;144;p27"/>
          <p:cNvPicPr preferRelativeResize="0"/>
          <p:nvPr/>
        </p:nvPicPr>
        <p:blipFill>
          <a:blip r:embed="rId4">
            <a:alphaModFix/>
          </a:blip>
          <a:stretch>
            <a:fillRect/>
          </a:stretch>
        </p:blipFill>
        <p:spPr>
          <a:xfrm>
            <a:off x="5376875" y="3496120"/>
            <a:ext cx="3355701" cy="1336250"/>
          </a:xfrm>
          <a:prstGeom prst="rect">
            <a:avLst/>
          </a:prstGeom>
          <a:noFill/>
          <a:ln>
            <a:noFill/>
          </a:ln>
        </p:spPr>
      </p:pic>
      <p:sp>
        <p:nvSpPr>
          <p:cNvPr id="145" name="Google Shape;145;p27"/>
          <p:cNvSpPr txBox="1"/>
          <p:nvPr/>
        </p:nvSpPr>
        <p:spPr>
          <a:xfrm>
            <a:off x="330150" y="916075"/>
            <a:ext cx="8402400" cy="258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u" sz="1550">
                <a:solidFill>
                  <a:schemeClr val="dk1"/>
                </a:solidFill>
              </a:rPr>
              <a:t>First of all we had to make a change in the content of this week’s task because in C3 we had some problems with the GPU and the solution that we found was using PyTorch instead of Keras.</a:t>
            </a:r>
            <a:endParaRPr sz="1550">
              <a:solidFill>
                <a:schemeClr val="dk1"/>
              </a:solidFill>
            </a:endParaRPr>
          </a:p>
          <a:p>
            <a:pPr indent="0" lvl="0" marL="0" rtl="0" algn="just">
              <a:spcBef>
                <a:spcPts val="1000"/>
              </a:spcBef>
              <a:spcAft>
                <a:spcPts val="0"/>
              </a:spcAft>
              <a:buNone/>
            </a:pPr>
            <a:r>
              <a:rPr lang="eu" sz="1550">
                <a:solidFill>
                  <a:schemeClr val="dk1"/>
                </a:solidFill>
              </a:rPr>
              <a:t>After asking the teacher about this, he invited us to compare </a:t>
            </a:r>
            <a:r>
              <a:rPr b="1" lang="eu" sz="1550" u="sng">
                <a:solidFill>
                  <a:schemeClr val="dk1"/>
                </a:solidFill>
              </a:rPr>
              <a:t>PyTorch vs PyTorch Lightning.</a:t>
            </a:r>
            <a:endParaRPr b="1" sz="1550" u="sng">
              <a:solidFill>
                <a:schemeClr val="dk1"/>
              </a:solidFill>
            </a:endParaRPr>
          </a:p>
          <a:p>
            <a:pPr indent="0" lvl="0" marL="0" rtl="0" algn="just">
              <a:spcBef>
                <a:spcPts val="1000"/>
              </a:spcBef>
              <a:spcAft>
                <a:spcPts val="1000"/>
              </a:spcAft>
              <a:buNone/>
            </a:pPr>
            <a:r>
              <a:rPr lang="eu" sz="1550">
                <a:solidFill>
                  <a:schemeClr val="dk1"/>
                </a:solidFill>
              </a:rPr>
              <a:t>PyTorch Lightning was created to simplify the training and deployment of models by providing a lightweight and a standardized interface. It is useful for the academic students since they can experiment with deep learning and machine learning models by avoiding the repetitive tasks and creating a more structured and organized approach to development.</a:t>
            </a:r>
            <a:endParaRPr sz="155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C3 </a:t>
            </a:r>
            <a:r>
              <a:rPr lang="eu">
                <a:solidFill>
                  <a:schemeClr val="accent2"/>
                </a:solidFill>
              </a:rPr>
              <a:t>Model</a:t>
            </a:r>
            <a:r>
              <a:rPr lang="eu"/>
              <a:t>: Architecture</a:t>
            </a:r>
            <a:endParaRPr/>
          </a:p>
        </p:txBody>
      </p:sp>
      <p:sp>
        <p:nvSpPr>
          <p:cNvPr id="151" name="Google Shape;151;p28"/>
          <p:cNvSpPr/>
          <p:nvPr/>
        </p:nvSpPr>
        <p:spPr>
          <a:xfrm>
            <a:off x="154850" y="2545640"/>
            <a:ext cx="634800" cy="12168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8"/>
          <p:cNvSpPr txBox="1"/>
          <p:nvPr/>
        </p:nvSpPr>
        <p:spPr>
          <a:xfrm rot="5400000">
            <a:off x="31436" y="2972480"/>
            <a:ext cx="1214100" cy="4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700">
                <a:solidFill>
                  <a:schemeClr val="dk1"/>
                </a:solidFill>
              </a:rPr>
              <a:t>Conv </a:t>
            </a:r>
            <a:endParaRPr b="1" sz="1700">
              <a:solidFill>
                <a:schemeClr val="dk1"/>
              </a:solidFill>
            </a:endParaRPr>
          </a:p>
          <a:p>
            <a:pPr indent="0" lvl="0" marL="0" rtl="0" algn="ctr">
              <a:spcBef>
                <a:spcPts val="0"/>
              </a:spcBef>
              <a:spcAft>
                <a:spcPts val="0"/>
              </a:spcAft>
              <a:buNone/>
            </a:pPr>
            <a:r>
              <a:rPr b="1" lang="eu">
                <a:solidFill>
                  <a:schemeClr val="dk1"/>
                </a:solidFill>
              </a:rPr>
              <a:t>8, 9x9, 3</a:t>
            </a:r>
            <a:endParaRPr b="1">
              <a:solidFill>
                <a:schemeClr val="dk1"/>
              </a:solidFill>
            </a:endParaRPr>
          </a:p>
        </p:txBody>
      </p:sp>
      <p:sp>
        <p:nvSpPr>
          <p:cNvPr id="153" name="Google Shape;153;p28"/>
          <p:cNvSpPr/>
          <p:nvPr/>
        </p:nvSpPr>
        <p:spPr>
          <a:xfrm>
            <a:off x="975915" y="2545873"/>
            <a:ext cx="340200" cy="12168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8"/>
          <p:cNvSpPr txBox="1"/>
          <p:nvPr/>
        </p:nvSpPr>
        <p:spPr>
          <a:xfrm rot="5400000">
            <a:off x="492321" y="2945796"/>
            <a:ext cx="12063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200">
                <a:solidFill>
                  <a:schemeClr val="dk1"/>
                </a:solidFill>
              </a:rPr>
              <a:t>Max Pool 2x2</a:t>
            </a:r>
            <a:endParaRPr b="1" sz="1200">
              <a:solidFill>
                <a:schemeClr val="dk1"/>
              </a:solidFill>
            </a:endParaRPr>
          </a:p>
        </p:txBody>
      </p:sp>
      <p:sp>
        <p:nvSpPr>
          <p:cNvPr id="155" name="Google Shape;155;p28"/>
          <p:cNvSpPr/>
          <p:nvPr/>
        </p:nvSpPr>
        <p:spPr>
          <a:xfrm>
            <a:off x="2302693" y="1831575"/>
            <a:ext cx="634800" cy="8703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8"/>
          <p:cNvSpPr txBox="1"/>
          <p:nvPr/>
        </p:nvSpPr>
        <p:spPr>
          <a:xfrm rot="5400000">
            <a:off x="2257046" y="1994325"/>
            <a:ext cx="8439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500">
                <a:solidFill>
                  <a:schemeClr val="dk1"/>
                </a:solidFill>
              </a:rPr>
              <a:t>Conv</a:t>
            </a:r>
            <a:endParaRPr b="1" sz="1500">
              <a:solidFill>
                <a:schemeClr val="dk1"/>
              </a:solidFill>
            </a:endParaRPr>
          </a:p>
          <a:p>
            <a:pPr indent="0" lvl="0" marL="0" rtl="0" algn="ctr">
              <a:spcBef>
                <a:spcPts val="0"/>
              </a:spcBef>
              <a:spcAft>
                <a:spcPts val="0"/>
              </a:spcAft>
              <a:buNone/>
            </a:pPr>
            <a:r>
              <a:rPr b="1" lang="eu">
                <a:solidFill>
                  <a:schemeClr val="dk1"/>
                </a:solidFill>
              </a:rPr>
              <a:t>8, 5x5 </a:t>
            </a:r>
            <a:endParaRPr b="1" sz="2200">
              <a:solidFill>
                <a:schemeClr val="dk1"/>
              </a:solidFill>
            </a:endParaRPr>
          </a:p>
        </p:txBody>
      </p:sp>
      <p:sp>
        <p:nvSpPr>
          <p:cNvPr id="157" name="Google Shape;157;p28"/>
          <p:cNvSpPr/>
          <p:nvPr/>
        </p:nvSpPr>
        <p:spPr>
          <a:xfrm>
            <a:off x="2302693" y="2732196"/>
            <a:ext cx="634800" cy="8703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8"/>
          <p:cNvSpPr txBox="1"/>
          <p:nvPr/>
        </p:nvSpPr>
        <p:spPr>
          <a:xfrm rot="5400000">
            <a:off x="2285690" y="2940096"/>
            <a:ext cx="843900" cy="4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500">
                <a:solidFill>
                  <a:schemeClr val="dk1"/>
                </a:solidFill>
              </a:rPr>
              <a:t>Conv</a:t>
            </a:r>
            <a:endParaRPr b="1" sz="1500">
              <a:solidFill>
                <a:schemeClr val="dk1"/>
              </a:solidFill>
            </a:endParaRPr>
          </a:p>
          <a:p>
            <a:pPr indent="0" lvl="0" marL="0" rtl="0" algn="ctr">
              <a:spcBef>
                <a:spcPts val="0"/>
              </a:spcBef>
              <a:spcAft>
                <a:spcPts val="0"/>
              </a:spcAft>
              <a:buNone/>
            </a:pPr>
            <a:r>
              <a:rPr b="1" lang="eu">
                <a:solidFill>
                  <a:schemeClr val="dk1"/>
                </a:solidFill>
              </a:rPr>
              <a:t>8, 5x5 </a:t>
            </a:r>
            <a:endParaRPr b="1">
              <a:solidFill>
                <a:schemeClr val="dk1"/>
              </a:solidFill>
            </a:endParaRPr>
          </a:p>
        </p:txBody>
      </p:sp>
      <p:sp>
        <p:nvSpPr>
          <p:cNvPr id="159" name="Google Shape;159;p28"/>
          <p:cNvSpPr/>
          <p:nvPr/>
        </p:nvSpPr>
        <p:spPr>
          <a:xfrm>
            <a:off x="2302693" y="3632817"/>
            <a:ext cx="634800" cy="8703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28"/>
          <p:cNvSpPr txBox="1"/>
          <p:nvPr/>
        </p:nvSpPr>
        <p:spPr>
          <a:xfrm rot="5400000">
            <a:off x="2285704" y="3840717"/>
            <a:ext cx="843900" cy="4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500">
                <a:solidFill>
                  <a:schemeClr val="dk1"/>
                </a:solidFill>
              </a:rPr>
              <a:t>Conv</a:t>
            </a:r>
            <a:endParaRPr b="1" sz="1500">
              <a:solidFill>
                <a:schemeClr val="dk1"/>
              </a:solidFill>
            </a:endParaRPr>
          </a:p>
          <a:p>
            <a:pPr indent="0" lvl="0" marL="0" rtl="0" algn="ctr">
              <a:spcBef>
                <a:spcPts val="0"/>
              </a:spcBef>
              <a:spcAft>
                <a:spcPts val="0"/>
              </a:spcAft>
              <a:buNone/>
            </a:pPr>
            <a:r>
              <a:rPr b="1" lang="eu">
                <a:solidFill>
                  <a:schemeClr val="dk1"/>
                </a:solidFill>
              </a:rPr>
              <a:t>8, 5x5 </a:t>
            </a:r>
            <a:endParaRPr b="1">
              <a:solidFill>
                <a:schemeClr val="dk1"/>
              </a:solidFill>
            </a:endParaRPr>
          </a:p>
        </p:txBody>
      </p:sp>
      <p:sp>
        <p:nvSpPr>
          <p:cNvPr id="161" name="Google Shape;161;p28"/>
          <p:cNvSpPr/>
          <p:nvPr/>
        </p:nvSpPr>
        <p:spPr>
          <a:xfrm>
            <a:off x="1527523" y="2732196"/>
            <a:ext cx="586500" cy="84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28"/>
          <p:cNvSpPr txBox="1"/>
          <p:nvPr/>
        </p:nvSpPr>
        <p:spPr>
          <a:xfrm rot="5400000">
            <a:off x="1299591" y="2769063"/>
            <a:ext cx="856800" cy="7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200">
                <a:solidFill>
                  <a:schemeClr val="dk1"/>
                </a:solidFill>
              </a:rPr>
              <a:t>Max</a:t>
            </a:r>
            <a:r>
              <a:rPr b="1" lang="eu" sz="1100">
                <a:solidFill>
                  <a:schemeClr val="dk1"/>
                </a:solidFill>
              </a:rPr>
              <a:t> P</a:t>
            </a:r>
            <a:r>
              <a:rPr b="1" lang="eu" sz="1200">
                <a:solidFill>
                  <a:schemeClr val="dk1"/>
                </a:solidFill>
              </a:rPr>
              <a:t>ool</a:t>
            </a:r>
            <a:endParaRPr b="1" sz="1200">
              <a:solidFill>
                <a:schemeClr val="dk1"/>
              </a:solidFill>
            </a:endParaRPr>
          </a:p>
          <a:p>
            <a:pPr indent="0" lvl="0" marL="0" rtl="0" algn="ctr">
              <a:spcBef>
                <a:spcPts val="0"/>
              </a:spcBef>
              <a:spcAft>
                <a:spcPts val="0"/>
              </a:spcAft>
              <a:buNone/>
            </a:pPr>
            <a:r>
              <a:rPr b="1" lang="eu" sz="1200">
                <a:solidFill>
                  <a:schemeClr val="dk1"/>
                </a:solidFill>
              </a:rPr>
              <a:t>2x2</a:t>
            </a:r>
            <a:endParaRPr b="1" sz="1200">
              <a:solidFill>
                <a:schemeClr val="dk1"/>
              </a:solidFill>
            </a:endParaRPr>
          </a:p>
        </p:txBody>
      </p:sp>
      <p:sp>
        <p:nvSpPr>
          <p:cNvPr id="163" name="Google Shape;163;p28"/>
          <p:cNvSpPr/>
          <p:nvPr/>
        </p:nvSpPr>
        <p:spPr>
          <a:xfrm>
            <a:off x="1530036" y="3619582"/>
            <a:ext cx="586500" cy="843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8"/>
          <p:cNvSpPr/>
          <p:nvPr/>
        </p:nvSpPr>
        <p:spPr>
          <a:xfrm>
            <a:off x="3126528" y="1831575"/>
            <a:ext cx="634800" cy="8703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8"/>
          <p:cNvSpPr txBox="1"/>
          <p:nvPr/>
        </p:nvSpPr>
        <p:spPr>
          <a:xfrm rot="5400000">
            <a:off x="3156601" y="2021075"/>
            <a:ext cx="843900" cy="4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600">
                <a:solidFill>
                  <a:schemeClr val="dk1"/>
                </a:solidFill>
              </a:rPr>
              <a:t>Conv</a:t>
            </a:r>
            <a:endParaRPr b="1" sz="1600">
              <a:solidFill>
                <a:schemeClr val="dk1"/>
              </a:solidFill>
            </a:endParaRPr>
          </a:p>
          <a:p>
            <a:pPr indent="0" lvl="0" marL="0" rtl="0" algn="ctr">
              <a:spcBef>
                <a:spcPts val="0"/>
              </a:spcBef>
              <a:spcAft>
                <a:spcPts val="0"/>
              </a:spcAft>
              <a:buNone/>
            </a:pPr>
            <a:r>
              <a:rPr b="1" lang="eu" sz="1200">
                <a:solidFill>
                  <a:schemeClr val="dk1"/>
                </a:solidFill>
              </a:rPr>
              <a:t>16, 3x3</a:t>
            </a:r>
            <a:endParaRPr b="1" sz="1200">
              <a:solidFill>
                <a:schemeClr val="dk1"/>
              </a:solidFill>
            </a:endParaRPr>
          </a:p>
        </p:txBody>
      </p:sp>
      <p:sp>
        <p:nvSpPr>
          <p:cNvPr id="166" name="Google Shape;166;p28"/>
          <p:cNvSpPr/>
          <p:nvPr/>
        </p:nvSpPr>
        <p:spPr>
          <a:xfrm>
            <a:off x="4865180" y="2065814"/>
            <a:ext cx="501300" cy="21933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28"/>
          <p:cNvSpPr txBox="1"/>
          <p:nvPr/>
        </p:nvSpPr>
        <p:spPr>
          <a:xfrm rot="5400000">
            <a:off x="4104515" y="2967647"/>
            <a:ext cx="20223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u" sz="1500">
                <a:solidFill>
                  <a:schemeClr val="dk1"/>
                </a:solidFill>
              </a:rPr>
              <a:t>Classification layer</a:t>
            </a:r>
            <a:endParaRPr b="1" sz="1500">
              <a:solidFill>
                <a:schemeClr val="dk1"/>
              </a:solidFill>
            </a:endParaRPr>
          </a:p>
        </p:txBody>
      </p:sp>
      <p:sp>
        <p:nvSpPr>
          <p:cNvPr id="168" name="Google Shape;168;p28"/>
          <p:cNvSpPr/>
          <p:nvPr/>
        </p:nvSpPr>
        <p:spPr>
          <a:xfrm>
            <a:off x="3949107" y="1831749"/>
            <a:ext cx="634800" cy="8703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8"/>
          <p:cNvSpPr txBox="1"/>
          <p:nvPr/>
        </p:nvSpPr>
        <p:spPr>
          <a:xfrm rot="5400000">
            <a:off x="3991753" y="2005138"/>
            <a:ext cx="8439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200">
                <a:solidFill>
                  <a:schemeClr val="dk1"/>
                </a:solidFill>
              </a:rPr>
              <a:t>Glob. Avg. Poo</a:t>
            </a:r>
            <a:r>
              <a:rPr b="1" lang="eu">
                <a:solidFill>
                  <a:schemeClr val="dk1"/>
                </a:solidFill>
              </a:rPr>
              <a:t>l </a:t>
            </a:r>
            <a:endParaRPr b="1" sz="2200">
              <a:solidFill>
                <a:schemeClr val="dk1"/>
              </a:solidFill>
            </a:endParaRPr>
          </a:p>
        </p:txBody>
      </p:sp>
      <p:sp>
        <p:nvSpPr>
          <p:cNvPr id="170" name="Google Shape;170;p28"/>
          <p:cNvSpPr/>
          <p:nvPr/>
        </p:nvSpPr>
        <p:spPr>
          <a:xfrm>
            <a:off x="3950877" y="2732370"/>
            <a:ext cx="634800" cy="8703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8"/>
          <p:cNvSpPr/>
          <p:nvPr/>
        </p:nvSpPr>
        <p:spPr>
          <a:xfrm>
            <a:off x="3950877" y="3627070"/>
            <a:ext cx="634800" cy="8703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8"/>
          <p:cNvSpPr/>
          <p:nvPr/>
        </p:nvSpPr>
        <p:spPr>
          <a:xfrm>
            <a:off x="803546" y="3106061"/>
            <a:ext cx="1587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8"/>
          <p:cNvSpPr/>
          <p:nvPr/>
        </p:nvSpPr>
        <p:spPr>
          <a:xfrm>
            <a:off x="1112274" y="2177898"/>
            <a:ext cx="1190400" cy="368100"/>
          </a:xfrm>
          <a:prstGeom prst="bentArrow">
            <a:avLst>
              <a:gd fmla="val 25000" name="adj1"/>
              <a:gd fmla="val 23699"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8"/>
          <p:cNvSpPr/>
          <p:nvPr/>
        </p:nvSpPr>
        <p:spPr>
          <a:xfrm flipH="1" rot="10800000">
            <a:off x="1112274" y="3762316"/>
            <a:ext cx="416700" cy="391800"/>
          </a:xfrm>
          <a:prstGeom prst="bentArrow">
            <a:avLst>
              <a:gd fmla="val 25000" name="adj1"/>
              <a:gd fmla="val 23699"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8"/>
          <p:cNvSpPr/>
          <p:nvPr/>
        </p:nvSpPr>
        <p:spPr>
          <a:xfrm>
            <a:off x="2130195" y="3987353"/>
            <a:ext cx="1587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8"/>
          <p:cNvSpPr/>
          <p:nvPr/>
        </p:nvSpPr>
        <p:spPr>
          <a:xfrm>
            <a:off x="2130210" y="3106061"/>
            <a:ext cx="1587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8"/>
          <p:cNvSpPr/>
          <p:nvPr/>
        </p:nvSpPr>
        <p:spPr>
          <a:xfrm>
            <a:off x="2952760" y="3981607"/>
            <a:ext cx="1725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8"/>
          <p:cNvSpPr/>
          <p:nvPr/>
        </p:nvSpPr>
        <p:spPr>
          <a:xfrm>
            <a:off x="2945920" y="3106061"/>
            <a:ext cx="1725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8"/>
          <p:cNvSpPr/>
          <p:nvPr/>
        </p:nvSpPr>
        <p:spPr>
          <a:xfrm>
            <a:off x="2945920" y="2186286"/>
            <a:ext cx="1725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8"/>
          <p:cNvSpPr/>
          <p:nvPr/>
        </p:nvSpPr>
        <p:spPr>
          <a:xfrm>
            <a:off x="3770013" y="3981607"/>
            <a:ext cx="1725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8"/>
          <p:cNvSpPr/>
          <p:nvPr/>
        </p:nvSpPr>
        <p:spPr>
          <a:xfrm>
            <a:off x="3770255" y="3106061"/>
            <a:ext cx="1725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8"/>
          <p:cNvSpPr/>
          <p:nvPr/>
        </p:nvSpPr>
        <p:spPr>
          <a:xfrm>
            <a:off x="3769127" y="2186286"/>
            <a:ext cx="1725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8"/>
          <p:cNvSpPr/>
          <p:nvPr/>
        </p:nvSpPr>
        <p:spPr>
          <a:xfrm>
            <a:off x="1350209" y="3106061"/>
            <a:ext cx="1725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8"/>
          <p:cNvSpPr/>
          <p:nvPr/>
        </p:nvSpPr>
        <p:spPr>
          <a:xfrm>
            <a:off x="3126542" y="2738610"/>
            <a:ext cx="634800" cy="8703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28"/>
          <p:cNvSpPr txBox="1"/>
          <p:nvPr/>
        </p:nvSpPr>
        <p:spPr>
          <a:xfrm rot="5400000">
            <a:off x="3156615" y="2928110"/>
            <a:ext cx="843900" cy="4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600">
                <a:solidFill>
                  <a:schemeClr val="dk1"/>
                </a:solidFill>
              </a:rPr>
              <a:t>Conv</a:t>
            </a:r>
            <a:endParaRPr b="1" sz="1600">
              <a:solidFill>
                <a:schemeClr val="dk1"/>
              </a:solidFill>
            </a:endParaRPr>
          </a:p>
          <a:p>
            <a:pPr indent="0" lvl="0" marL="0" rtl="0" algn="ctr">
              <a:spcBef>
                <a:spcPts val="0"/>
              </a:spcBef>
              <a:spcAft>
                <a:spcPts val="0"/>
              </a:spcAft>
              <a:buNone/>
            </a:pPr>
            <a:r>
              <a:rPr b="1" lang="eu" sz="1200">
                <a:solidFill>
                  <a:schemeClr val="dk1"/>
                </a:solidFill>
              </a:rPr>
              <a:t>16, 3x3</a:t>
            </a:r>
            <a:endParaRPr b="1">
              <a:solidFill>
                <a:schemeClr val="dk1"/>
              </a:solidFill>
            </a:endParaRPr>
          </a:p>
        </p:txBody>
      </p:sp>
      <p:sp>
        <p:nvSpPr>
          <p:cNvPr id="186" name="Google Shape;186;p28"/>
          <p:cNvSpPr/>
          <p:nvPr/>
        </p:nvSpPr>
        <p:spPr>
          <a:xfrm>
            <a:off x="3111236" y="3664045"/>
            <a:ext cx="634800" cy="8703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8"/>
          <p:cNvSpPr txBox="1"/>
          <p:nvPr/>
        </p:nvSpPr>
        <p:spPr>
          <a:xfrm rot="5400000">
            <a:off x="3141309" y="3853544"/>
            <a:ext cx="843900" cy="4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600">
                <a:solidFill>
                  <a:schemeClr val="dk1"/>
                </a:solidFill>
              </a:rPr>
              <a:t>Conv</a:t>
            </a:r>
            <a:endParaRPr b="1" sz="1600">
              <a:solidFill>
                <a:schemeClr val="dk1"/>
              </a:solidFill>
            </a:endParaRPr>
          </a:p>
          <a:p>
            <a:pPr indent="0" lvl="0" marL="0" rtl="0" algn="ctr">
              <a:spcBef>
                <a:spcPts val="0"/>
              </a:spcBef>
              <a:spcAft>
                <a:spcPts val="0"/>
              </a:spcAft>
              <a:buNone/>
            </a:pPr>
            <a:r>
              <a:rPr b="1" lang="eu" sz="1200">
                <a:solidFill>
                  <a:schemeClr val="dk1"/>
                </a:solidFill>
              </a:rPr>
              <a:t>16, 3x3</a:t>
            </a:r>
            <a:endParaRPr b="1">
              <a:solidFill>
                <a:schemeClr val="dk1"/>
              </a:solidFill>
            </a:endParaRPr>
          </a:p>
        </p:txBody>
      </p:sp>
      <p:sp>
        <p:nvSpPr>
          <p:cNvPr id="188" name="Google Shape;188;p28"/>
          <p:cNvSpPr/>
          <p:nvPr/>
        </p:nvSpPr>
        <p:spPr>
          <a:xfrm>
            <a:off x="4638439" y="2186286"/>
            <a:ext cx="1725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8"/>
          <p:cNvSpPr/>
          <p:nvPr/>
        </p:nvSpPr>
        <p:spPr>
          <a:xfrm>
            <a:off x="4639325" y="3103101"/>
            <a:ext cx="1725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8"/>
          <p:cNvSpPr/>
          <p:nvPr/>
        </p:nvSpPr>
        <p:spPr>
          <a:xfrm>
            <a:off x="4639325" y="4000762"/>
            <a:ext cx="1725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8"/>
          <p:cNvSpPr/>
          <p:nvPr/>
        </p:nvSpPr>
        <p:spPr>
          <a:xfrm>
            <a:off x="5419682" y="3106061"/>
            <a:ext cx="158700" cy="16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8"/>
          <p:cNvSpPr/>
          <p:nvPr/>
        </p:nvSpPr>
        <p:spPr>
          <a:xfrm>
            <a:off x="424425" y="913363"/>
            <a:ext cx="5069700" cy="350400"/>
          </a:xfrm>
          <a:prstGeom prst="roundRect">
            <a:avLst>
              <a:gd fmla="val 16667" name="adj"/>
            </a:avLst>
          </a:prstGeom>
          <a:solidFill>
            <a:srgbClr val="D9D9D9"/>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txBox="1"/>
          <p:nvPr/>
        </p:nvSpPr>
        <p:spPr>
          <a:xfrm>
            <a:off x="431624" y="857713"/>
            <a:ext cx="520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u" sz="1800">
                <a:solidFill>
                  <a:schemeClr val="dk1"/>
                </a:solidFill>
              </a:rPr>
              <a:t>Just 10k parameters and 79% of accuracy!!</a:t>
            </a:r>
            <a:endParaRPr b="1"/>
          </a:p>
        </p:txBody>
      </p:sp>
      <p:sp>
        <p:nvSpPr>
          <p:cNvPr id="194" name="Google Shape;194;p28"/>
          <p:cNvSpPr txBox="1"/>
          <p:nvPr/>
        </p:nvSpPr>
        <p:spPr>
          <a:xfrm rot="5400000">
            <a:off x="3982001" y="2886604"/>
            <a:ext cx="8439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200">
                <a:solidFill>
                  <a:schemeClr val="dk1"/>
                </a:solidFill>
              </a:rPr>
              <a:t>Glob. Avg. Poo</a:t>
            </a:r>
            <a:r>
              <a:rPr b="1" lang="eu">
                <a:solidFill>
                  <a:schemeClr val="dk1"/>
                </a:solidFill>
              </a:rPr>
              <a:t>l </a:t>
            </a:r>
            <a:endParaRPr b="1" sz="2200">
              <a:solidFill>
                <a:schemeClr val="dk1"/>
              </a:solidFill>
            </a:endParaRPr>
          </a:p>
        </p:txBody>
      </p:sp>
      <p:sp>
        <p:nvSpPr>
          <p:cNvPr id="195" name="Google Shape;195;p28"/>
          <p:cNvSpPr txBox="1"/>
          <p:nvPr/>
        </p:nvSpPr>
        <p:spPr>
          <a:xfrm rot="5400000">
            <a:off x="3981873" y="3760495"/>
            <a:ext cx="8439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200">
                <a:solidFill>
                  <a:schemeClr val="dk1"/>
                </a:solidFill>
              </a:rPr>
              <a:t>Glob. Avg. Poo</a:t>
            </a:r>
            <a:r>
              <a:rPr b="1" lang="eu">
                <a:solidFill>
                  <a:schemeClr val="dk1"/>
                </a:solidFill>
              </a:rPr>
              <a:t>l </a:t>
            </a:r>
            <a:endParaRPr b="1" sz="2200">
              <a:solidFill>
                <a:schemeClr val="dk1"/>
              </a:solidFill>
            </a:endParaRPr>
          </a:p>
        </p:txBody>
      </p:sp>
      <p:sp>
        <p:nvSpPr>
          <p:cNvPr id="196" name="Google Shape;196;p28"/>
          <p:cNvSpPr txBox="1"/>
          <p:nvPr/>
        </p:nvSpPr>
        <p:spPr>
          <a:xfrm rot="5400000">
            <a:off x="1294631" y="3656536"/>
            <a:ext cx="856800" cy="7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200">
                <a:solidFill>
                  <a:schemeClr val="dk1"/>
                </a:solidFill>
              </a:rPr>
              <a:t>Max</a:t>
            </a:r>
            <a:r>
              <a:rPr b="1" lang="eu" sz="1100">
                <a:solidFill>
                  <a:schemeClr val="dk1"/>
                </a:solidFill>
              </a:rPr>
              <a:t> P</a:t>
            </a:r>
            <a:r>
              <a:rPr b="1" lang="eu" sz="1200">
                <a:solidFill>
                  <a:schemeClr val="dk1"/>
                </a:solidFill>
              </a:rPr>
              <a:t>ool</a:t>
            </a:r>
            <a:endParaRPr b="1" sz="1200">
              <a:solidFill>
                <a:schemeClr val="dk1"/>
              </a:solidFill>
            </a:endParaRPr>
          </a:p>
          <a:p>
            <a:pPr indent="0" lvl="0" marL="0" rtl="0" algn="ctr">
              <a:spcBef>
                <a:spcPts val="0"/>
              </a:spcBef>
              <a:spcAft>
                <a:spcPts val="0"/>
              </a:spcAft>
              <a:buNone/>
            </a:pPr>
            <a:r>
              <a:rPr b="1" lang="eu" sz="1200">
                <a:solidFill>
                  <a:schemeClr val="dk1"/>
                </a:solidFill>
              </a:rPr>
              <a:t>3x3</a:t>
            </a:r>
            <a:endParaRPr b="1" sz="1200">
              <a:solidFill>
                <a:schemeClr val="dk1"/>
              </a:solidFill>
            </a:endParaRPr>
          </a:p>
        </p:txBody>
      </p:sp>
      <p:sp>
        <p:nvSpPr>
          <p:cNvPr id="197" name="Google Shape;197;p28"/>
          <p:cNvSpPr txBox="1"/>
          <p:nvPr/>
        </p:nvSpPr>
        <p:spPr>
          <a:xfrm>
            <a:off x="5698325" y="1646700"/>
            <a:ext cx="3265500" cy="28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600">
                <a:solidFill>
                  <a:schemeClr val="dk1"/>
                </a:solidFill>
              </a:rPr>
              <a:t>The architecture that we created in the last week of C3. It is based in the Inception block of GoogLe Net, analyzing different scales at once.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u" sz="1600">
                <a:solidFill>
                  <a:schemeClr val="dk1"/>
                </a:solidFill>
              </a:rPr>
              <a:t>We employed 3 different paths with different pooling layers to analyse on different scales </a:t>
            </a:r>
            <a:r>
              <a:rPr lang="eu" sz="1600">
                <a:solidFill>
                  <a:schemeClr val="dk1"/>
                </a:solidFill>
              </a:rPr>
              <a:t>simultaneously</a:t>
            </a:r>
            <a:r>
              <a:rPr lang="eu" sz="1600">
                <a:solidFill>
                  <a:schemeClr val="dk1"/>
                </a:solidFill>
              </a:rPr>
              <a:t> and we combined the results at the end of the block.</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p:nvPr/>
        </p:nvSpPr>
        <p:spPr>
          <a:xfrm>
            <a:off x="3486236" y="1988277"/>
            <a:ext cx="2546700" cy="1196700"/>
          </a:xfrm>
          <a:prstGeom prst="roundRect">
            <a:avLst>
              <a:gd fmla="val 16667" name="adj"/>
            </a:avLst>
          </a:prstGeom>
          <a:solidFill>
            <a:srgbClr val="CCCC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9"/>
          <p:cNvSpPr/>
          <p:nvPr/>
        </p:nvSpPr>
        <p:spPr>
          <a:xfrm>
            <a:off x="3486236" y="3238954"/>
            <a:ext cx="2546700" cy="1196700"/>
          </a:xfrm>
          <a:prstGeom prst="roundRect">
            <a:avLst>
              <a:gd fmla="val 16667" name="adj"/>
            </a:avLst>
          </a:prstGeom>
          <a:solidFill>
            <a:srgbClr val="CCCC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9"/>
          <p:cNvSpPr/>
          <p:nvPr/>
        </p:nvSpPr>
        <p:spPr>
          <a:xfrm>
            <a:off x="6077565" y="3238954"/>
            <a:ext cx="2546700" cy="1196700"/>
          </a:xfrm>
          <a:prstGeom prst="roundRect">
            <a:avLst>
              <a:gd fmla="val 16667" name="adj"/>
            </a:avLst>
          </a:prstGeom>
          <a:solidFill>
            <a:srgbClr val="CCCC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9"/>
          <p:cNvSpPr/>
          <p:nvPr/>
        </p:nvSpPr>
        <p:spPr>
          <a:xfrm>
            <a:off x="6077565" y="1988277"/>
            <a:ext cx="2562600" cy="1196700"/>
          </a:xfrm>
          <a:prstGeom prst="roundRect">
            <a:avLst>
              <a:gd fmla="val 16667" name="adj"/>
            </a:avLst>
          </a:prstGeom>
          <a:solidFill>
            <a:srgbClr val="CCCC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9"/>
          <p:cNvSpPr txBox="1"/>
          <p:nvPr/>
        </p:nvSpPr>
        <p:spPr>
          <a:xfrm>
            <a:off x="456375" y="1887275"/>
            <a:ext cx="2985300" cy="5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600">
                <a:solidFill>
                  <a:srgbClr val="000000"/>
                </a:solidFill>
              </a:rPr>
              <a:t>3 new datasets were created:</a:t>
            </a:r>
            <a:endParaRPr sz="1600">
              <a:solidFill>
                <a:srgbClr val="000000"/>
              </a:solidFill>
            </a:endParaRPr>
          </a:p>
          <a:p>
            <a:pPr indent="0" lvl="0" marL="0" rtl="0" algn="l">
              <a:spcBef>
                <a:spcPts val="0"/>
              </a:spcBef>
              <a:spcAft>
                <a:spcPts val="0"/>
              </a:spcAft>
              <a:buNone/>
            </a:pPr>
            <a:r>
              <a:t/>
            </a:r>
            <a:endParaRPr sz="2200">
              <a:solidFill>
                <a:srgbClr val="000000"/>
              </a:solidFill>
            </a:endParaRPr>
          </a:p>
        </p:txBody>
      </p:sp>
      <p:pic>
        <p:nvPicPr>
          <p:cNvPr id="207" name="Google Shape;207;p29"/>
          <p:cNvPicPr preferRelativeResize="0"/>
          <p:nvPr/>
        </p:nvPicPr>
        <p:blipFill>
          <a:blip r:embed="rId3">
            <a:alphaModFix/>
          </a:blip>
          <a:stretch>
            <a:fillRect/>
          </a:stretch>
        </p:blipFill>
        <p:spPr>
          <a:xfrm>
            <a:off x="4770877" y="2044285"/>
            <a:ext cx="1156947" cy="1084730"/>
          </a:xfrm>
          <a:prstGeom prst="rect">
            <a:avLst/>
          </a:prstGeom>
          <a:noFill/>
          <a:ln>
            <a:noFill/>
          </a:ln>
        </p:spPr>
      </p:pic>
      <p:pic>
        <p:nvPicPr>
          <p:cNvPr id="208" name="Google Shape;208;p29"/>
          <p:cNvPicPr preferRelativeResize="0"/>
          <p:nvPr/>
        </p:nvPicPr>
        <p:blipFill>
          <a:blip r:embed="rId4">
            <a:alphaModFix/>
          </a:blip>
          <a:stretch>
            <a:fillRect/>
          </a:stretch>
        </p:blipFill>
        <p:spPr>
          <a:xfrm>
            <a:off x="6156084" y="2044285"/>
            <a:ext cx="1156957" cy="1084740"/>
          </a:xfrm>
          <a:prstGeom prst="rect">
            <a:avLst/>
          </a:prstGeom>
          <a:noFill/>
          <a:ln>
            <a:noFill/>
          </a:ln>
        </p:spPr>
      </p:pic>
      <p:pic>
        <p:nvPicPr>
          <p:cNvPr id="209" name="Google Shape;209;p29"/>
          <p:cNvPicPr preferRelativeResize="0"/>
          <p:nvPr/>
        </p:nvPicPr>
        <p:blipFill>
          <a:blip r:embed="rId5">
            <a:alphaModFix/>
          </a:blip>
          <a:stretch>
            <a:fillRect/>
          </a:stretch>
        </p:blipFill>
        <p:spPr>
          <a:xfrm>
            <a:off x="502299" y="2314474"/>
            <a:ext cx="2562601" cy="2170240"/>
          </a:xfrm>
          <a:prstGeom prst="rect">
            <a:avLst/>
          </a:prstGeom>
          <a:noFill/>
          <a:ln>
            <a:noFill/>
          </a:ln>
        </p:spPr>
      </p:pic>
      <p:pic>
        <p:nvPicPr>
          <p:cNvPr id="210" name="Google Shape;210;p29"/>
          <p:cNvPicPr preferRelativeResize="0"/>
          <p:nvPr/>
        </p:nvPicPr>
        <p:blipFill>
          <a:blip r:embed="rId6">
            <a:alphaModFix/>
          </a:blip>
          <a:stretch>
            <a:fillRect/>
          </a:stretch>
        </p:blipFill>
        <p:spPr>
          <a:xfrm>
            <a:off x="4770866" y="3294984"/>
            <a:ext cx="1156957" cy="1084717"/>
          </a:xfrm>
          <a:prstGeom prst="rect">
            <a:avLst/>
          </a:prstGeom>
          <a:noFill/>
          <a:ln>
            <a:noFill/>
          </a:ln>
        </p:spPr>
      </p:pic>
      <p:pic>
        <p:nvPicPr>
          <p:cNvPr id="211" name="Google Shape;211;p29"/>
          <p:cNvPicPr preferRelativeResize="0"/>
          <p:nvPr/>
        </p:nvPicPr>
        <p:blipFill>
          <a:blip r:embed="rId7">
            <a:alphaModFix/>
          </a:blip>
          <a:stretch>
            <a:fillRect/>
          </a:stretch>
        </p:blipFill>
        <p:spPr>
          <a:xfrm>
            <a:off x="6156084" y="3294984"/>
            <a:ext cx="1156957" cy="1084717"/>
          </a:xfrm>
          <a:prstGeom prst="rect">
            <a:avLst/>
          </a:prstGeom>
          <a:noFill/>
          <a:ln>
            <a:noFill/>
          </a:ln>
        </p:spPr>
      </p:pic>
      <p:sp>
        <p:nvSpPr>
          <p:cNvPr id="212" name="Google Shape;212;p29"/>
          <p:cNvSpPr txBox="1"/>
          <p:nvPr/>
        </p:nvSpPr>
        <p:spPr>
          <a:xfrm>
            <a:off x="7107583" y="2202232"/>
            <a:ext cx="1561500" cy="8721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000000"/>
              </a:buClr>
              <a:buSzPts val="900"/>
              <a:buChar char="●"/>
            </a:pPr>
            <a:r>
              <a:rPr b="1" lang="eu" sz="900">
                <a:solidFill>
                  <a:srgbClr val="000000"/>
                </a:solidFill>
              </a:rPr>
              <a:t>Rotation: 15º</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Desp x : 0.1</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Desp y : 0.1</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Zoom   : 0.9</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H flip    : True</a:t>
            </a:r>
            <a:endParaRPr b="1" sz="900">
              <a:solidFill>
                <a:srgbClr val="000000"/>
              </a:solidFill>
            </a:endParaRPr>
          </a:p>
          <a:p>
            <a:pPr indent="-292100" lvl="0" marL="457200" rtl="0" algn="l">
              <a:spcBef>
                <a:spcPts val="0"/>
              </a:spcBef>
              <a:spcAft>
                <a:spcPts val="0"/>
              </a:spcAft>
              <a:buClr>
                <a:srgbClr val="000000"/>
              </a:buClr>
              <a:buSzPts val="1000"/>
              <a:buChar char="●"/>
            </a:pPr>
            <a:r>
              <a:rPr b="1" lang="eu" sz="900">
                <a:solidFill>
                  <a:srgbClr val="000000"/>
                </a:solidFill>
              </a:rPr>
              <a:t>Brightness = 0.</a:t>
            </a:r>
            <a:r>
              <a:rPr b="1" lang="eu" sz="1000">
                <a:solidFill>
                  <a:srgbClr val="000000"/>
                </a:solidFill>
              </a:rPr>
              <a:t>9</a:t>
            </a:r>
            <a:endParaRPr b="1" sz="1000">
              <a:solidFill>
                <a:srgbClr val="000000"/>
              </a:solidFill>
            </a:endParaRPr>
          </a:p>
        </p:txBody>
      </p:sp>
      <p:sp>
        <p:nvSpPr>
          <p:cNvPr id="213" name="Google Shape;213;p29"/>
          <p:cNvSpPr txBox="1"/>
          <p:nvPr/>
        </p:nvSpPr>
        <p:spPr>
          <a:xfrm>
            <a:off x="7126200" y="3482450"/>
            <a:ext cx="1561500" cy="8721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000000"/>
              </a:buClr>
              <a:buSzPts val="900"/>
              <a:buChar char="●"/>
            </a:pPr>
            <a:r>
              <a:rPr b="1" lang="eu" sz="900">
                <a:solidFill>
                  <a:srgbClr val="000000"/>
                </a:solidFill>
              </a:rPr>
              <a:t>Rotation: 25º</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Desp x : -0.1</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Desp y : -0.1</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Zoom   : 0.95</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H flip   : False</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Brightness = 1.1</a:t>
            </a:r>
            <a:endParaRPr b="1" sz="900">
              <a:solidFill>
                <a:srgbClr val="000000"/>
              </a:solidFill>
            </a:endParaRPr>
          </a:p>
        </p:txBody>
      </p:sp>
      <p:sp>
        <p:nvSpPr>
          <p:cNvPr id="214" name="Google Shape;214;p29"/>
          <p:cNvSpPr txBox="1"/>
          <p:nvPr/>
        </p:nvSpPr>
        <p:spPr>
          <a:xfrm>
            <a:off x="3295250" y="3473625"/>
            <a:ext cx="1619100" cy="8721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000000"/>
              </a:buClr>
              <a:buSzPts val="900"/>
              <a:buChar char="●"/>
            </a:pPr>
            <a:r>
              <a:rPr b="1" lang="eu" sz="900">
                <a:solidFill>
                  <a:srgbClr val="000000"/>
                </a:solidFill>
              </a:rPr>
              <a:t>Rotation: -15º</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Desp x : 0.1</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Desp y : 0.1</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Zoom   : 0.95</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H flip    : True</a:t>
            </a:r>
            <a:endParaRPr b="1" sz="900">
              <a:solidFill>
                <a:srgbClr val="000000"/>
              </a:solidFill>
            </a:endParaRPr>
          </a:p>
          <a:p>
            <a:pPr indent="-285750" lvl="0" marL="457200" rtl="0" algn="l">
              <a:spcBef>
                <a:spcPts val="0"/>
              </a:spcBef>
              <a:spcAft>
                <a:spcPts val="0"/>
              </a:spcAft>
              <a:buClr>
                <a:srgbClr val="000000"/>
              </a:buClr>
              <a:buSzPts val="900"/>
              <a:buChar char="●"/>
            </a:pPr>
            <a:r>
              <a:rPr b="1" lang="eu" sz="900">
                <a:solidFill>
                  <a:srgbClr val="000000"/>
                </a:solidFill>
              </a:rPr>
              <a:t>Brightness = 0.9</a:t>
            </a:r>
            <a:endParaRPr b="1" sz="900">
              <a:solidFill>
                <a:srgbClr val="000000"/>
              </a:solidFill>
            </a:endParaRPr>
          </a:p>
        </p:txBody>
      </p:sp>
      <p:sp>
        <p:nvSpPr>
          <p:cNvPr id="215" name="Google Shape;215;p29"/>
          <p:cNvSpPr txBox="1"/>
          <p:nvPr/>
        </p:nvSpPr>
        <p:spPr>
          <a:xfrm>
            <a:off x="3663717" y="2250387"/>
            <a:ext cx="957000" cy="6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1600">
                <a:solidFill>
                  <a:srgbClr val="000000"/>
                </a:solidFill>
              </a:rPr>
              <a:t>Original image</a:t>
            </a:r>
            <a:endParaRPr b="1" sz="1600">
              <a:solidFill>
                <a:srgbClr val="000000"/>
              </a:solidFill>
            </a:endParaRPr>
          </a:p>
        </p:txBody>
      </p:sp>
      <p:sp>
        <p:nvSpPr>
          <p:cNvPr id="216" name="Google Shape;216;p29"/>
          <p:cNvSpPr txBox="1"/>
          <p:nvPr/>
        </p:nvSpPr>
        <p:spPr>
          <a:xfrm>
            <a:off x="1397345" y="3469730"/>
            <a:ext cx="4998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900">
                <a:solidFill>
                  <a:srgbClr val="000000"/>
                </a:solidFill>
              </a:rPr>
              <a:t>Orig</a:t>
            </a:r>
            <a:endParaRPr b="1" sz="900">
              <a:solidFill>
                <a:srgbClr val="000000"/>
              </a:solidFill>
            </a:endParaRPr>
          </a:p>
          <a:p>
            <a:pPr indent="0" lvl="0" marL="0" rtl="0" algn="ctr">
              <a:spcBef>
                <a:spcPts val="0"/>
              </a:spcBef>
              <a:spcAft>
                <a:spcPts val="0"/>
              </a:spcAft>
              <a:buNone/>
            </a:pPr>
            <a:r>
              <a:rPr b="1" lang="eu" sz="900">
                <a:solidFill>
                  <a:srgbClr val="000000"/>
                </a:solidFill>
              </a:rPr>
              <a:t>+</a:t>
            </a:r>
            <a:endParaRPr b="1" sz="900">
              <a:solidFill>
                <a:srgbClr val="000000"/>
              </a:solidFill>
            </a:endParaRPr>
          </a:p>
          <a:p>
            <a:pPr indent="0" lvl="0" marL="0" rtl="0" algn="ctr">
              <a:spcBef>
                <a:spcPts val="0"/>
              </a:spcBef>
              <a:spcAft>
                <a:spcPts val="0"/>
              </a:spcAft>
              <a:buNone/>
            </a:pPr>
            <a:r>
              <a:rPr b="1" lang="eu" sz="900">
                <a:solidFill>
                  <a:srgbClr val="000000"/>
                </a:solidFill>
              </a:rPr>
              <a:t>Mod 1</a:t>
            </a:r>
            <a:endParaRPr b="1" sz="900">
              <a:solidFill>
                <a:srgbClr val="000000"/>
              </a:solidFill>
            </a:endParaRPr>
          </a:p>
        </p:txBody>
      </p:sp>
      <p:sp>
        <p:nvSpPr>
          <p:cNvPr id="217" name="Google Shape;217;p29"/>
          <p:cNvSpPr txBox="1"/>
          <p:nvPr/>
        </p:nvSpPr>
        <p:spPr>
          <a:xfrm>
            <a:off x="1957835" y="3074328"/>
            <a:ext cx="499800" cy="9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900">
                <a:solidFill>
                  <a:srgbClr val="000000"/>
                </a:solidFill>
              </a:rPr>
              <a:t>Orig</a:t>
            </a:r>
            <a:endParaRPr b="1" sz="900">
              <a:solidFill>
                <a:srgbClr val="000000"/>
              </a:solidFill>
            </a:endParaRPr>
          </a:p>
          <a:p>
            <a:pPr indent="0" lvl="0" marL="0" rtl="0" algn="ctr">
              <a:spcBef>
                <a:spcPts val="0"/>
              </a:spcBef>
              <a:spcAft>
                <a:spcPts val="0"/>
              </a:spcAft>
              <a:buNone/>
            </a:pPr>
            <a:r>
              <a:rPr b="1" lang="eu" sz="900">
                <a:solidFill>
                  <a:srgbClr val="000000"/>
                </a:solidFill>
              </a:rPr>
              <a:t>+</a:t>
            </a:r>
            <a:endParaRPr b="1" sz="900">
              <a:solidFill>
                <a:srgbClr val="000000"/>
              </a:solidFill>
            </a:endParaRPr>
          </a:p>
          <a:p>
            <a:pPr indent="0" lvl="0" marL="0" rtl="0" algn="ctr">
              <a:spcBef>
                <a:spcPts val="0"/>
              </a:spcBef>
              <a:spcAft>
                <a:spcPts val="0"/>
              </a:spcAft>
              <a:buNone/>
            </a:pPr>
            <a:r>
              <a:rPr b="1" lang="eu" sz="900">
                <a:solidFill>
                  <a:srgbClr val="000000"/>
                </a:solidFill>
              </a:rPr>
              <a:t>Mod 1</a:t>
            </a:r>
            <a:endParaRPr b="1" sz="900">
              <a:solidFill>
                <a:srgbClr val="000000"/>
              </a:solidFill>
            </a:endParaRPr>
          </a:p>
          <a:p>
            <a:pPr indent="0" lvl="0" marL="0" rtl="0" algn="ctr">
              <a:spcBef>
                <a:spcPts val="0"/>
              </a:spcBef>
              <a:spcAft>
                <a:spcPts val="0"/>
              </a:spcAft>
              <a:buNone/>
            </a:pPr>
            <a:r>
              <a:rPr b="1" lang="eu" sz="900">
                <a:solidFill>
                  <a:srgbClr val="000000"/>
                </a:solidFill>
              </a:rPr>
              <a:t>+ </a:t>
            </a:r>
            <a:endParaRPr b="1" sz="900">
              <a:solidFill>
                <a:srgbClr val="000000"/>
              </a:solidFill>
            </a:endParaRPr>
          </a:p>
          <a:p>
            <a:pPr indent="0" lvl="0" marL="0" rtl="0" algn="ctr">
              <a:spcBef>
                <a:spcPts val="0"/>
              </a:spcBef>
              <a:spcAft>
                <a:spcPts val="0"/>
              </a:spcAft>
              <a:buNone/>
            </a:pPr>
            <a:r>
              <a:rPr b="1" lang="eu" sz="900">
                <a:solidFill>
                  <a:srgbClr val="000000"/>
                </a:solidFill>
              </a:rPr>
              <a:t>Mod 2</a:t>
            </a:r>
            <a:endParaRPr b="1" sz="900">
              <a:solidFill>
                <a:srgbClr val="000000"/>
              </a:solidFill>
            </a:endParaRPr>
          </a:p>
        </p:txBody>
      </p:sp>
      <p:sp>
        <p:nvSpPr>
          <p:cNvPr id="218" name="Google Shape;218;p29"/>
          <p:cNvSpPr txBox="1"/>
          <p:nvPr/>
        </p:nvSpPr>
        <p:spPr>
          <a:xfrm>
            <a:off x="2518301" y="2646458"/>
            <a:ext cx="499800" cy="9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900">
                <a:solidFill>
                  <a:srgbClr val="000000"/>
                </a:solidFill>
              </a:rPr>
              <a:t>Orig</a:t>
            </a:r>
            <a:endParaRPr b="1" sz="900">
              <a:solidFill>
                <a:srgbClr val="000000"/>
              </a:solidFill>
            </a:endParaRPr>
          </a:p>
          <a:p>
            <a:pPr indent="0" lvl="0" marL="0" rtl="0" algn="ctr">
              <a:spcBef>
                <a:spcPts val="0"/>
              </a:spcBef>
              <a:spcAft>
                <a:spcPts val="0"/>
              </a:spcAft>
              <a:buNone/>
            </a:pPr>
            <a:r>
              <a:rPr b="1" lang="eu" sz="900">
                <a:solidFill>
                  <a:srgbClr val="000000"/>
                </a:solidFill>
              </a:rPr>
              <a:t>+</a:t>
            </a:r>
            <a:endParaRPr b="1" sz="900">
              <a:solidFill>
                <a:srgbClr val="000000"/>
              </a:solidFill>
            </a:endParaRPr>
          </a:p>
          <a:p>
            <a:pPr indent="0" lvl="0" marL="0" rtl="0" algn="ctr">
              <a:spcBef>
                <a:spcPts val="0"/>
              </a:spcBef>
              <a:spcAft>
                <a:spcPts val="0"/>
              </a:spcAft>
              <a:buNone/>
            </a:pPr>
            <a:r>
              <a:rPr b="1" lang="eu" sz="900">
                <a:solidFill>
                  <a:srgbClr val="000000"/>
                </a:solidFill>
              </a:rPr>
              <a:t>Mod 1</a:t>
            </a:r>
            <a:endParaRPr b="1" sz="900">
              <a:solidFill>
                <a:srgbClr val="000000"/>
              </a:solidFill>
            </a:endParaRPr>
          </a:p>
          <a:p>
            <a:pPr indent="0" lvl="0" marL="0" rtl="0" algn="ctr">
              <a:spcBef>
                <a:spcPts val="0"/>
              </a:spcBef>
              <a:spcAft>
                <a:spcPts val="0"/>
              </a:spcAft>
              <a:buNone/>
            </a:pPr>
            <a:r>
              <a:rPr b="1" lang="eu" sz="900">
                <a:solidFill>
                  <a:srgbClr val="000000"/>
                </a:solidFill>
              </a:rPr>
              <a:t>+ </a:t>
            </a:r>
            <a:endParaRPr b="1" sz="900">
              <a:solidFill>
                <a:srgbClr val="000000"/>
              </a:solidFill>
            </a:endParaRPr>
          </a:p>
          <a:p>
            <a:pPr indent="0" lvl="0" marL="0" rtl="0" algn="ctr">
              <a:spcBef>
                <a:spcPts val="0"/>
              </a:spcBef>
              <a:spcAft>
                <a:spcPts val="0"/>
              </a:spcAft>
              <a:buNone/>
            </a:pPr>
            <a:r>
              <a:rPr b="1" lang="eu" sz="900">
                <a:solidFill>
                  <a:srgbClr val="000000"/>
                </a:solidFill>
              </a:rPr>
              <a:t>Mod 2</a:t>
            </a:r>
            <a:endParaRPr b="1" sz="900">
              <a:solidFill>
                <a:srgbClr val="000000"/>
              </a:solidFill>
            </a:endParaRPr>
          </a:p>
          <a:p>
            <a:pPr indent="0" lvl="0" marL="0" rtl="0" algn="ctr">
              <a:spcBef>
                <a:spcPts val="0"/>
              </a:spcBef>
              <a:spcAft>
                <a:spcPts val="0"/>
              </a:spcAft>
              <a:buNone/>
            </a:pPr>
            <a:r>
              <a:rPr b="1" lang="eu" sz="900">
                <a:solidFill>
                  <a:srgbClr val="000000"/>
                </a:solidFill>
              </a:rPr>
              <a:t>+ </a:t>
            </a:r>
            <a:endParaRPr b="1" sz="900">
              <a:solidFill>
                <a:srgbClr val="000000"/>
              </a:solidFill>
            </a:endParaRPr>
          </a:p>
          <a:p>
            <a:pPr indent="0" lvl="0" marL="0" rtl="0" algn="ctr">
              <a:spcBef>
                <a:spcPts val="0"/>
              </a:spcBef>
              <a:spcAft>
                <a:spcPts val="0"/>
              </a:spcAft>
              <a:buNone/>
            </a:pPr>
            <a:r>
              <a:rPr b="1" lang="eu" sz="900">
                <a:solidFill>
                  <a:srgbClr val="000000"/>
                </a:solidFill>
              </a:rPr>
              <a:t>Mod 3</a:t>
            </a:r>
            <a:endParaRPr b="1" sz="900">
              <a:solidFill>
                <a:srgbClr val="000000"/>
              </a:solidFill>
            </a:endParaRPr>
          </a:p>
        </p:txBody>
      </p:sp>
      <p:sp>
        <p:nvSpPr>
          <p:cNvPr id="219" name="Google Shape;219;p29"/>
          <p:cNvSpPr txBox="1"/>
          <p:nvPr/>
        </p:nvSpPr>
        <p:spPr>
          <a:xfrm>
            <a:off x="7541306" y="1950227"/>
            <a:ext cx="10089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u" sz="1600">
                <a:solidFill>
                  <a:srgbClr val="000000"/>
                </a:solidFill>
              </a:rPr>
              <a:t>Mod. 1:</a:t>
            </a:r>
            <a:endParaRPr b="1" sz="1600">
              <a:solidFill>
                <a:srgbClr val="000000"/>
              </a:solidFill>
            </a:endParaRPr>
          </a:p>
        </p:txBody>
      </p:sp>
      <p:sp>
        <p:nvSpPr>
          <p:cNvPr id="220" name="Google Shape;220;p29"/>
          <p:cNvSpPr txBox="1"/>
          <p:nvPr/>
        </p:nvSpPr>
        <p:spPr>
          <a:xfrm>
            <a:off x="7436201" y="3207706"/>
            <a:ext cx="10089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u" sz="1600">
                <a:solidFill>
                  <a:srgbClr val="000000"/>
                </a:solidFill>
              </a:rPr>
              <a:t>Mod. 3:</a:t>
            </a:r>
            <a:endParaRPr b="1" sz="1600">
              <a:solidFill>
                <a:srgbClr val="000000"/>
              </a:solidFill>
            </a:endParaRPr>
          </a:p>
        </p:txBody>
      </p:sp>
      <p:sp>
        <p:nvSpPr>
          <p:cNvPr id="221" name="Google Shape;221;p29"/>
          <p:cNvSpPr txBox="1"/>
          <p:nvPr/>
        </p:nvSpPr>
        <p:spPr>
          <a:xfrm>
            <a:off x="3707294" y="3207693"/>
            <a:ext cx="10089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u" sz="1600">
                <a:solidFill>
                  <a:srgbClr val="000000"/>
                </a:solidFill>
              </a:rPr>
              <a:t>Mod. 2:</a:t>
            </a:r>
            <a:endParaRPr b="1" sz="1600">
              <a:solidFill>
                <a:srgbClr val="000000"/>
              </a:solidFill>
            </a:endParaRPr>
          </a:p>
        </p:txBody>
      </p:sp>
      <p:sp>
        <p:nvSpPr>
          <p:cNvPr id="222" name="Google Shape;222;p29"/>
          <p:cNvSpPr txBox="1"/>
          <p:nvPr/>
        </p:nvSpPr>
        <p:spPr>
          <a:xfrm>
            <a:off x="836867" y="3810520"/>
            <a:ext cx="4998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u" sz="900">
                <a:solidFill>
                  <a:srgbClr val="000000"/>
                </a:solidFill>
              </a:rPr>
              <a:t>Orig</a:t>
            </a:r>
            <a:endParaRPr b="1" sz="900">
              <a:solidFill>
                <a:srgbClr val="000000"/>
              </a:solidFill>
            </a:endParaRPr>
          </a:p>
        </p:txBody>
      </p:sp>
      <p:sp>
        <p:nvSpPr>
          <p:cNvPr id="223" name="Google Shape;223;p2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C3 Model: Training Data</a:t>
            </a:r>
            <a:endParaRPr/>
          </a:p>
        </p:txBody>
      </p:sp>
      <p:sp>
        <p:nvSpPr>
          <p:cNvPr id="224" name="Google Shape;224;p29"/>
          <p:cNvSpPr txBox="1"/>
          <p:nvPr>
            <p:ph idx="1" type="body"/>
          </p:nvPr>
        </p:nvSpPr>
        <p:spPr>
          <a:xfrm>
            <a:off x="576300" y="673300"/>
            <a:ext cx="7991400" cy="10389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u" sz="1600"/>
              <a:t>Since we only had 400 images we applied a data augmentation to create 3 new datasets of new 400 images and combined them to obtain bigger datasets in order to </a:t>
            </a:r>
            <a:r>
              <a:rPr lang="eu" sz="1600"/>
              <a:t>obtain</a:t>
            </a:r>
            <a:r>
              <a:rPr lang="eu" sz="1600"/>
              <a:t> better results.</a:t>
            </a:r>
            <a:endParaRPr sz="1600"/>
          </a:p>
          <a:p>
            <a:pPr indent="0" lvl="0" marL="0" rtl="0" algn="ctr">
              <a:spcBef>
                <a:spcPts val="360"/>
              </a:spcBef>
              <a:spcAft>
                <a:spcPts val="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C3 Model: Selecting an Optimizer</a:t>
            </a:r>
            <a:endParaRPr/>
          </a:p>
        </p:txBody>
      </p:sp>
      <p:pic>
        <p:nvPicPr>
          <p:cNvPr id="230" name="Google Shape;230;p30"/>
          <p:cNvPicPr preferRelativeResize="0"/>
          <p:nvPr/>
        </p:nvPicPr>
        <p:blipFill>
          <a:blip r:embed="rId3">
            <a:alphaModFix/>
          </a:blip>
          <a:stretch>
            <a:fillRect/>
          </a:stretch>
        </p:blipFill>
        <p:spPr>
          <a:xfrm>
            <a:off x="4224800" y="995900"/>
            <a:ext cx="4532451" cy="3547404"/>
          </a:xfrm>
          <a:prstGeom prst="rect">
            <a:avLst/>
          </a:prstGeom>
          <a:noFill/>
          <a:ln>
            <a:noFill/>
          </a:ln>
        </p:spPr>
      </p:pic>
      <p:sp>
        <p:nvSpPr>
          <p:cNvPr id="231" name="Google Shape;231;p30"/>
          <p:cNvSpPr txBox="1"/>
          <p:nvPr/>
        </p:nvSpPr>
        <p:spPr>
          <a:xfrm>
            <a:off x="330200" y="1156375"/>
            <a:ext cx="3894600" cy="3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600">
                <a:solidFill>
                  <a:schemeClr val="dk1"/>
                </a:solidFill>
              </a:rPr>
              <a:t>We tried different optimizers to know which one works better.</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u" sz="1600">
                <a:solidFill>
                  <a:schemeClr val="dk1"/>
                </a:solidFill>
              </a:rPr>
              <a:t>As we can see all the </a:t>
            </a:r>
            <a:r>
              <a:rPr lang="eu" sz="1600">
                <a:solidFill>
                  <a:schemeClr val="dk1"/>
                </a:solidFill>
              </a:rPr>
              <a:t>adaptive learning methods works very similar, meanwhile the loss of the SGD method is a bit higher.</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u" sz="1600">
                <a:solidFill>
                  <a:schemeClr val="dk1"/>
                </a:solidFill>
              </a:rPr>
              <a:t>Finally, we selected Adam as optimizers due to his stability with respect to the other methods.</a:t>
            </a:r>
            <a:endParaRPr sz="1600">
              <a:solidFill>
                <a:schemeClr val="dk1"/>
              </a:solidFill>
            </a:endParaRPr>
          </a:p>
        </p:txBody>
      </p:sp>
      <p:sp>
        <p:nvSpPr>
          <p:cNvPr id="232" name="Google Shape;232;p30"/>
          <p:cNvSpPr/>
          <p:nvPr/>
        </p:nvSpPr>
        <p:spPr>
          <a:xfrm>
            <a:off x="4246175" y="2544000"/>
            <a:ext cx="147900" cy="47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30"/>
          <p:cNvSpPr txBox="1"/>
          <p:nvPr/>
        </p:nvSpPr>
        <p:spPr>
          <a:xfrm rot="-5400000">
            <a:off x="4039825" y="2580950"/>
            <a:ext cx="432300" cy="1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800">
                <a:solidFill>
                  <a:schemeClr val="dk1"/>
                </a:solidFill>
              </a:rPr>
              <a:t>Loss</a:t>
            </a:r>
            <a:endParaRPr sz="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C3 Model: Test Accuracy </a:t>
            </a:r>
            <a:endParaRPr/>
          </a:p>
        </p:txBody>
      </p:sp>
      <p:sp>
        <p:nvSpPr>
          <p:cNvPr id="239" name="Google Shape;239;p31"/>
          <p:cNvSpPr txBox="1"/>
          <p:nvPr/>
        </p:nvSpPr>
        <p:spPr>
          <a:xfrm>
            <a:off x="720300" y="1104600"/>
            <a:ext cx="38517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u" sz="1000">
                <a:solidFill>
                  <a:schemeClr val="dk1"/>
                </a:solidFill>
              </a:rPr>
              <a:t>Different datasets and batch sizes to find the best result</a:t>
            </a:r>
            <a:endParaRPr sz="1000">
              <a:solidFill>
                <a:schemeClr val="dk1"/>
              </a:solidFill>
            </a:endParaRPr>
          </a:p>
          <a:p>
            <a:pPr indent="0" lvl="0" marL="0" rtl="0" algn="l">
              <a:spcBef>
                <a:spcPts val="0"/>
              </a:spcBef>
              <a:spcAft>
                <a:spcPts val="0"/>
              </a:spcAft>
              <a:buNone/>
            </a:pPr>
            <a:r>
              <a:rPr lang="eu" sz="1000">
                <a:solidFill>
                  <a:schemeClr val="dk1"/>
                </a:solidFill>
              </a:rPr>
              <a:t>(Bigger datasets were created using Data Augmentation)</a:t>
            </a:r>
            <a:endParaRPr sz="1000">
              <a:solidFill>
                <a:schemeClr val="dk1"/>
              </a:solidFill>
            </a:endParaRPr>
          </a:p>
        </p:txBody>
      </p:sp>
      <p:pic>
        <p:nvPicPr>
          <p:cNvPr id="240" name="Google Shape;240;p31"/>
          <p:cNvPicPr preferRelativeResize="0"/>
          <p:nvPr/>
        </p:nvPicPr>
        <p:blipFill>
          <a:blip r:embed="rId3">
            <a:alphaModFix/>
          </a:blip>
          <a:stretch>
            <a:fillRect/>
          </a:stretch>
        </p:blipFill>
        <p:spPr>
          <a:xfrm>
            <a:off x="74125" y="1569648"/>
            <a:ext cx="4442373" cy="2934826"/>
          </a:xfrm>
          <a:prstGeom prst="rect">
            <a:avLst/>
          </a:prstGeom>
          <a:noFill/>
          <a:ln>
            <a:noFill/>
          </a:ln>
        </p:spPr>
      </p:pic>
      <p:sp>
        <p:nvSpPr>
          <p:cNvPr id="241" name="Google Shape;241;p31"/>
          <p:cNvSpPr/>
          <p:nvPr/>
        </p:nvSpPr>
        <p:spPr>
          <a:xfrm>
            <a:off x="1850175" y="1739175"/>
            <a:ext cx="351600" cy="1572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1"/>
          <p:cNvSpPr txBox="1"/>
          <p:nvPr/>
        </p:nvSpPr>
        <p:spPr>
          <a:xfrm>
            <a:off x="4849525" y="1230375"/>
            <a:ext cx="3744600" cy="3348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u">
                <a:solidFill>
                  <a:schemeClr val="dk1"/>
                </a:solidFill>
              </a:rPr>
              <a:t>After implement our architecture in PyTorch we made different tries changing the parameters. We used several values of batch size (16, 32, 64, 128) and we proved it on the different datasets that we had created with the data augmentation.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u">
                <a:solidFill>
                  <a:schemeClr val="dk1"/>
                </a:solidFill>
              </a:rPr>
              <a:t>Analysing our results we can see that all the values are very similar, but the highest one was obtained with </a:t>
            </a:r>
            <a:r>
              <a:rPr b="1" lang="eu" u="sng">
                <a:solidFill>
                  <a:schemeClr val="dk1"/>
                </a:solidFill>
              </a:rPr>
              <a:t>16 epochs </a:t>
            </a:r>
            <a:r>
              <a:rPr lang="eu">
                <a:solidFill>
                  <a:schemeClr val="dk1"/>
                </a:solidFill>
              </a:rPr>
              <a:t>and using the</a:t>
            </a:r>
            <a:r>
              <a:rPr b="1" lang="eu" u="sng">
                <a:solidFill>
                  <a:schemeClr val="dk1"/>
                </a:solidFill>
              </a:rPr>
              <a:t> Dataset 3 (79% of accuracy)</a:t>
            </a:r>
            <a:r>
              <a:rPr lang="eu">
                <a:solidFill>
                  <a:schemeClr val="dk1"/>
                </a:solidFill>
              </a:rPr>
              <a:t>.</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u">
                <a:solidFill>
                  <a:schemeClr val="accent2"/>
                </a:solidFill>
              </a:rPr>
              <a:t>C3 Model: Training Curve</a:t>
            </a:r>
            <a:endParaRPr/>
          </a:p>
        </p:txBody>
      </p:sp>
      <p:pic>
        <p:nvPicPr>
          <p:cNvPr id="248" name="Google Shape;248;p32"/>
          <p:cNvPicPr preferRelativeResize="0"/>
          <p:nvPr/>
        </p:nvPicPr>
        <p:blipFill rotWithShape="1">
          <a:blip r:embed="rId3">
            <a:alphaModFix/>
          </a:blip>
          <a:srcRect b="0" l="3128" r="0" t="0"/>
          <a:stretch/>
        </p:blipFill>
        <p:spPr>
          <a:xfrm>
            <a:off x="1685774" y="1998130"/>
            <a:ext cx="5294152" cy="2865969"/>
          </a:xfrm>
          <a:prstGeom prst="rect">
            <a:avLst/>
          </a:prstGeom>
          <a:noFill/>
          <a:ln>
            <a:noFill/>
          </a:ln>
        </p:spPr>
      </p:pic>
      <p:sp>
        <p:nvSpPr>
          <p:cNvPr id="249" name="Google Shape;249;p32"/>
          <p:cNvSpPr txBox="1"/>
          <p:nvPr/>
        </p:nvSpPr>
        <p:spPr>
          <a:xfrm>
            <a:off x="527300" y="675325"/>
            <a:ext cx="8140800" cy="1257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u">
                <a:solidFill>
                  <a:schemeClr val="dk1"/>
                </a:solidFill>
              </a:rPr>
              <a:t>If we select the best hyperparameters and compare the test results obtained, we can see the improvement of the model in every epoch, but it is not able to surpass 80% of accuracy.</a:t>
            </a:r>
            <a:endParaRPr>
              <a:solidFill>
                <a:schemeClr val="dk1"/>
              </a:solidFill>
            </a:endParaRPr>
          </a:p>
          <a:p>
            <a:pPr indent="0" lvl="0" marL="0" rtl="0" algn="just">
              <a:spcBef>
                <a:spcPts val="360"/>
              </a:spcBef>
              <a:spcAft>
                <a:spcPts val="0"/>
              </a:spcAft>
              <a:buNone/>
            </a:pPr>
            <a:r>
              <a:rPr lang="eu">
                <a:solidFill>
                  <a:schemeClr val="dk1"/>
                </a:solidFill>
              </a:rPr>
              <a:t>The model overfits the used training set. Using data augmentation and other regularization techniques, such as Batch Normalization, was not enough.The main reason is the limited amount of training instances, since by using such a small dataset the model is not able to generalize correctly.</a:t>
            </a:r>
            <a:endParaRPr>
              <a:solidFill>
                <a:schemeClr val="dk1"/>
              </a:solidFill>
            </a:endParaRPr>
          </a:p>
          <a:p>
            <a:pPr indent="0" lvl="0" marL="0" rtl="0" algn="just">
              <a:spcBef>
                <a:spcPts val="360"/>
              </a:spcBef>
              <a:spcAft>
                <a:spcPts val="0"/>
              </a:spcAft>
              <a:buNone/>
            </a:pPr>
            <a:r>
              <a:t/>
            </a:r>
            <a:endParaRPr sz="1500">
              <a:solidFill>
                <a:schemeClr val="dk1"/>
              </a:solidFill>
            </a:endParaRPr>
          </a:p>
          <a:p>
            <a:pPr indent="0" lvl="0" marL="0" rtl="0" algn="just">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a:solidFill>
                <a:schemeClr val="dk1"/>
              </a:solidFill>
            </a:endParaRPr>
          </a:p>
        </p:txBody>
      </p:sp>
      <p:sp>
        <p:nvSpPr>
          <p:cNvPr id="250" name="Google Shape;250;p32"/>
          <p:cNvSpPr txBox="1"/>
          <p:nvPr/>
        </p:nvSpPr>
        <p:spPr>
          <a:xfrm>
            <a:off x="5555200" y="2458500"/>
            <a:ext cx="9807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u" sz="800">
                <a:solidFill>
                  <a:srgbClr val="FF0000"/>
                </a:solidFill>
              </a:rPr>
              <a:t>Still some </a:t>
            </a:r>
            <a:endParaRPr b="1" sz="800">
              <a:solidFill>
                <a:srgbClr val="FF0000"/>
              </a:solidFill>
            </a:endParaRPr>
          </a:p>
          <a:p>
            <a:pPr indent="0" lvl="0" marL="0" rtl="0" algn="l">
              <a:spcBef>
                <a:spcPts val="0"/>
              </a:spcBef>
              <a:spcAft>
                <a:spcPts val="0"/>
              </a:spcAft>
              <a:buNone/>
            </a:pPr>
            <a:r>
              <a:rPr b="1" lang="eu" sz="800">
                <a:solidFill>
                  <a:srgbClr val="FF0000"/>
                </a:solidFill>
              </a:rPr>
              <a:t>overfitting!</a:t>
            </a:r>
            <a:endParaRPr b="1" sz="800">
              <a:solidFill>
                <a:srgbClr val="FF0000"/>
              </a:solidFill>
            </a:endParaRPr>
          </a:p>
        </p:txBody>
      </p:sp>
      <p:cxnSp>
        <p:nvCxnSpPr>
          <p:cNvPr id="251" name="Google Shape;251;p32"/>
          <p:cNvCxnSpPr/>
          <p:nvPr/>
        </p:nvCxnSpPr>
        <p:spPr>
          <a:xfrm flipH="1">
            <a:off x="6243000" y="2419400"/>
            <a:ext cx="600" cy="415800"/>
          </a:xfrm>
          <a:prstGeom prst="straightConnector1">
            <a:avLst/>
          </a:prstGeom>
          <a:noFill/>
          <a:ln cap="flat" cmpd="sng" w="9525">
            <a:solidFill>
              <a:srgbClr val="FF0000"/>
            </a:solidFill>
            <a:prstDash val="solid"/>
            <a:round/>
            <a:headEnd len="med" w="med"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u"/>
              <a:t>C3 Model: Accuracy by classes</a:t>
            </a:r>
            <a:endParaRPr/>
          </a:p>
        </p:txBody>
      </p:sp>
      <p:sp>
        <p:nvSpPr>
          <p:cNvPr id="257" name="Google Shape;257;p33"/>
          <p:cNvSpPr txBox="1"/>
          <p:nvPr>
            <p:ph idx="1" type="body"/>
          </p:nvPr>
        </p:nvSpPr>
        <p:spPr>
          <a:xfrm>
            <a:off x="265450" y="762550"/>
            <a:ext cx="8483700" cy="8841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u" sz="1400"/>
              <a:t>If we evaluate the accuracy class by class we can notice that there is one class than reduce the final accuracy mean. The class is opencountry and is mainly confused </a:t>
            </a:r>
            <a:r>
              <a:rPr lang="eu" sz="1400"/>
              <a:t>with</a:t>
            </a:r>
            <a:r>
              <a:rPr lang="eu" sz="1400"/>
              <a:t> coast, highway and mountain. That has a lot of sense since in opencountry images there are a highly marked horizont line and this is also a feature of the other classes.</a:t>
            </a:r>
            <a:endParaRPr sz="1400"/>
          </a:p>
        </p:txBody>
      </p:sp>
      <p:pic>
        <p:nvPicPr>
          <p:cNvPr id="258" name="Google Shape;258;p33"/>
          <p:cNvPicPr preferRelativeResize="0"/>
          <p:nvPr/>
        </p:nvPicPr>
        <p:blipFill>
          <a:blip r:embed="rId3">
            <a:alphaModFix/>
          </a:blip>
          <a:stretch>
            <a:fillRect/>
          </a:stretch>
        </p:blipFill>
        <p:spPr>
          <a:xfrm>
            <a:off x="457675" y="1780675"/>
            <a:ext cx="3192050" cy="3192050"/>
          </a:xfrm>
          <a:prstGeom prst="rect">
            <a:avLst/>
          </a:prstGeom>
          <a:noFill/>
          <a:ln>
            <a:noFill/>
          </a:ln>
        </p:spPr>
      </p:pic>
      <p:pic>
        <p:nvPicPr>
          <p:cNvPr id="259" name="Google Shape;259;p33"/>
          <p:cNvPicPr preferRelativeResize="0"/>
          <p:nvPr/>
        </p:nvPicPr>
        <p:blipFill rotWithShape="1">
          <a:blip r:embed="rId4">
            <a:alphaModFix/>
          </a:blip>
          <a:srcRect b="0" l="0" r="11574" t="0"/>
          <a:stretch/>
        </p:blipFill>
        <p:spPr>
          <a:xfrm>
            <a:off x="4076750" y="1780675"/>
            <a:ext cx="4838901" cy="3192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màster3">
      <a:dk1>
        <a:srgbClr val="000000"/>
      </a:dk1>
      <a:lt1>
        <a:srgbClr val="FFFFFF"/>
      </a:lt1>
      <a:dk2>
        <a:srgbClr val="FFFFFF"/>
      </a:dk2>
      <a:lt2>
        <a:srgbClr val="000000"/>
      </a:lt2>
      <a:accent1>
        <a:srgbClr val="274857"/>
      </a:accent1>
      <a:accent2>
        <a:srgbClr val="287D7D"/>
      </a:accent2>
      <a:accent3>
        <a:srgbClr val="75C5B1"/>
      </a:accent3>
      <a:accent4>
        <a:srgbClr val="1C344C"/>
      </a:accent4>
      <a:accent5>
        <a:srgbClr val="575757"/>
      </a:accent5>
      <a:accent6>
        <a:srgbClr val="BDA799"/>
      </a:accent6>
      <a:hlink>
        <a:srgbClr val="8AF0BA"/>
      </a:hlink>
      <a:folHlink>
        <a:srgbClr val="F0B5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